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8.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0.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18" r:id="rId5"/>
    <p:sldMasterId id="2147484840" r:id="rId6"/>
    <p:sldMasterId id="2147484859" r:id="rId7"/>
    <p:sldMasterId id="2147484886" r:id="rId8"/>
    <p:sldMasterId id="2147484907" r:id="rId9"/>
    <p:sldMasterId id="2147484924" r:id="rId10"/>
    <p:sldMasterId id="2147484951" r:id="rId11"/>
    <p:sldMasterId id="2147484980" r:id="rId12"/>
    <p:sldMasterId id="2147484990" r:id="rId13"/>
    <p:sldMasterId id="2147485042" r:id="rId14"/>
    <p:sldMasterId id="2147485071" r:id="rId15"/>
  </p:sldMasterIdLst>
  <p:notesMasterIdLst>
    <p:notesMasterId r:id="rId40"/>
  </p:notesMasterIdLst>
  <p:handoutMasterIdLst>
    <p:handoutMasterId r:id="rId41"/>
  </p:handoutMasterIdLst>
  <p:sldIdLst>
    <p:sldId id="1583" r:id="rId16"/>
    <p:sldId id="1507" r:id="rId17"/>
    <p:sldId id="1592" r:id="rId18"/>
    <p:sldId id="1605" r:id="rId19"/>
    <p:sldId id="1597" r:id="rId20"/>
    <p:sldId id="1615" r:id="rId21"/>
    <p:sldId id="1614" r:id="rId22"/>
    <p:sldId id="1611" r:id="rId23"/>
    <p:sldId id="1613" r:id="rId24"/>
    <p:sldId id="1612" r:id="rId25"/>
    <p:sldId id="1598" r:id="rId26"/>
    <p:sldId id="1608" r:id="rId27"/>
    <p:sldId id="1599" r:id="rId28"/>
    <p:sldId id="1424" r:id="rId29"/>
    <p:sldId id="1505" r:id="rId30"/>
    <p:sldId id="1609" r:id="rId31"/>
    <p:sldId id="1620" r:id="rId32"/>
    <p:sldId id="1618" r:id="rId33"/>
    <p:sldId id="1476" r:id="rId34"/>
    <p:sldId id="1629" r:id="rId35"/>
    <p:sldId id="1630" r:id="rId36"/>
    <p:sldId id="1549" r:id="rId37"/>
    <p:sldId id="1603" r:id="rId38"/>
    <p:sldId id="1628"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2DD5395-797B-4317-8F03-29ECD21A80AD}">
          <p14:sldIdLst>
            <p14:sldId id="1583"/>
          </p14:sldIdLst>
        </p14:section>
        <p14:section name="IaaS services" id="{A227FBEA-4228-4F65-9D87-7FE7A30FDF0E}">
          <p14:sldIdLst>
            <p14:sldId id="1507"/>
            <p14:sldId id="1592"/>
            <p14:sldId id="1605"/>
            <p14:sldId id="1597"/>
            <p14:sldId id="1615"/>
            <p14:sldId id="1614"/>
            <p14:sldId id="1611"/>
            <p14:sldId id="1613"/>
            <p14:sldId id="1612"/>
            <p14:sldId id="1598"/>
            <p14:sldId id="1608"/>
            <p14:sldId id="1599"/>
            <p14:sldId id="1424"/>
            <p14:sldId id="1505"/>
            <p14:sldId id="1609"/>
            <p14:sldId id="1620"/>
            <p14:sldId id="1618"/>
            <p14:sldId id="1476"/>
            <p14:sldId id="1629"/>
            <p14:sldId id="1630"/>
          </p14:sldIdLst>
        </p14:section>
        <p14:section name="Azure solutions" id="{80EC927B-C27E-45B9-B564-E81936548977}">
          <p14:sldIdLst>
            <p14:sldId id="1549"/>
            <p14:sldId id="1603"/>
            <p14:sldId id="1628"/>
          </p14:sldIdLst>
        </p14:section>
      </p14:sectionLst>
    </p:ext>
    <p:ext uri="{EFAFB233-063F-42B5-8137-9DF3F51BA10A}">
      <p15:sldGuideLst xmlns:p15="http://schemas.microsoft.com/office/powerpoint/2012/main">
        <p15:guide id="1" pos="4493" userDrawn="1">
          <p15:clr>
            <a:srgbClr val="A4A3A4"/>
          </p15:clr>
        </p15:guide>
        <p15:guide id="2" pos="1959" userDrawn="1">
          <p15:clr>
            <a:srgbClr val="A4A3A4"/>
          </p15:clr>
        </p15:guide>
        <p15:guide id="3" pos="3168" userDrawn="1">
          <p15:clr>
            <a:srgbClr val="A4A3A4"/>
          </p15:clr>
        </p15:guide>
        <p15:guide id="4" orient="horz" pos="2203">
          <p15:clr>
            <a:srgbClr val="A4A3A4"/>
          </p15:clr>
        </p15:guide>
        <p15:guide id="5"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16" clrIdx="4">
    <p:extLst>
      <p:ext uri="{19B8F6BF-5375-455C-9EA6-DF929625EA0E}">
        <p15:presenceInfo xmlns:p15="http://schemas.microsoft.com/office/powerpoint/2012/main" userId="S-1-5-21-383413107-1061881802-891584314-4851" providerId="AD"/>
      </p:ext>
    </p:extLst>
  </p:cmAuthor>
  <p:cmAuthor id="5" name="Sigurd Gustafsson" initials="SG [2]" lastIdx="5" clrIdx="5">
    <p:extLst>
      <p:ext uri="{19B8F6BF-5375-455C-9EA6-DF929625EA0E}">
        <p15:presenceInfo xmlns:p15="http://schemas.microsoft.com/office/powerpoint/2012/main" userId="S-1-5-21-1585999492-942886498-1196433747-11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505050"/>
    <a:srgbClr val="DF6133"/>
    <a:srgbClr val="F8F8F8"/>
    <a:srgbClr val="D6D6D6"/>
    <a:srgbClr val="FFFFFF"/>
    <a:srgbClr val="7F7F7F"/>
    <a:srgbClr val="282828"/>
    <a:srgbClr val="D2D2D2"/>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14" autoAdjust="0"/>
    <p:restoredTop sz="74868" autoAdjust="0"/>
  </p:normalViewPr>
  <p:slideViewPr>
    <p:cSldViewPr>
      <p:cViewPr varScale="1">
        <p:scale>
          <a:sx n="75" d="100"/>
          <a:sy n="75" d="100"/>
        </p:scale>
        <p:origin x="243" y="27"/>
      </p:cViewPr>
      <p:guideLst>
        <p:guide pos="4493"/>
        <p:guide pos="1959"/>
        <p:guide pos="3168"/>
        <p:guide orient="horz" pos="2203"/>
        <p:guide pos="3917"/>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 d="1"/>
        <a:sy n="1" d="1"/>
      </p:scale>
      <p:origin x="0" y="0"/>
    </p:cViewPr>
  </p:sorterViewPr>
  <p:notesViewPr>
    <p:cSldViewPr showGuides="1">
      <p:cViewPr varScale="1">
        <p:scale>
          <a:sx n="81" d="100"/>
          <a:sy n="81" d="100"/>
        </p:scale>
        <p:origin x="3894" y="8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commentAuthors" Target="commentAuthor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10/30/2017 9:16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10/30/2017 7:36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msdn.microsoft.com/library/azure/ee691964.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marL="0"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1FB68-3918-4A24-B8EF-2BC81D0F57F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Header Placeholder 3"/>
          <p:cNvSpPr>
            <a:spLocks noGrp="1"/>
          </p:cNvSpPr>
          <p:nvPr>
            <p:ph type="hdr" sz="quarter"/>
          </p:nvPr>
        </p:nvSpPr>
        <p:spPr>
          <a:xfrm>
            <a:off x="0" y="0"/>
            <a:ext cx="34290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Cloud OS LIAB Keynote Deck – October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607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a:t>
            </a:r>
            <a:r>
              <a:rPr lang="en-US" baseline="0" dirty="0"/>
              <a:t> Availability – </a:t>
            </a:r>
            <a:r>
              <a:rPr lang="en-US" baseline="0" dirty="0" err="1"/>
              <a:t>Availablity</a:t>
            </a:r>
            <a:r>
              <a:rPr lang="en-US" baseline="0" dirty="0"/>
              <a:t> Sets</a:t>
            </a:r>
          </a:p>
          <a:p>
            <a:endParaRPr lang="en-US" baseline="0" dirty="0"/>
          </a:p>
          <a:p>
            <a:r>
              <a:rPr lang="en-US" baseline="0" dirty="0"/>
              <a:t>You put the VMs in the same </a:t>
            </a:r>
            <a:r>
              <a:rPr lang="en-US" baseline="0" dirty="0" err="1"/>
              <a:t>availablilty</a:t>
            </a:r>
            <a:r>
              <a:rPr lang="en-US" baseline="0" dirty="0"/>
              <a:t> set to isolate the workload on separate hardware.</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907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a:t>
            </a:r>
            <a:r>
              <a:rPr lang="en-US" baseline="0" dirty="0"/>
              <a:t> Availability – </a:t>
            </a:r>
            <a:r>
              <a:rPr lang="en-US" baseline="0" dirty="0" err="1"/>
              <a:t>Availablity</a:t>
            </a:r>
            <a:r>
              <a:rPr lang="en-US" baseline="0" dirty="0"/>
              <a:t> Sets</a:t>
            </a:r>
          </a:p>
          <a:p>
            <a:endParaRPr lang="en-US" baseline="0" dirty="0"/>
          </a:p>
          <a:p>
            <a:r>
              <a:rPr lang="en-US" baseline="0" dirty="0"/>
              <a:t>You put the VMs in the same </a:t>
            </a:r>
            <a:r>
              <a:rPr lang="en-US" baseline="0" dirty="0" err="1"/>
              <a:t>availablilty</a:t>
            </a:r>
            <a:r>
              <a:rPr lang="en-US" baseline="0" dirty="0"/>
              <a:t> set to isolate the workload on separate hardware.</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647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745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everything</a:t>
            </a:r>
            <a:r>
              <a:rPr lang="en-US" baseline="0" dirty="0"/>
              <a:t> is developed and tested, you o course have the choice of running in Azure or bringing it back to production environment on your premises. </a:t>
            </a:r>
          </a:p>
          <a:p>
            <a:endParaRPr lang="en-US" dirty="0"/>
          </a:p>
          <a:p>
            <a:r>
              <a:rPr lang="en-US" dirty="0"/>
              <a:t>If that’s the case, moving the deployment</a:t>
            </a:r>
            <a:r>
              <a:rPr lang="en-US" baseline="0" dirty="0"/>
              <a:t> is easy</a:t>
            </a:r>
            <a:r>
              <a:rPr lang="en-US" dirty="0"/>
              <a:t>. Because Azure VMs use the exact same format as the Windows Server Hyper-V i.e. VHD. So if it runs on Hyper-V it runs in Azure and vice-versa. In fact, Azure is built on the same foundation as Windows Server 2012!</a:t>
            </a:r>
          </a:p>
          <a:p>
            <a:endParaRPr lang="en-US" dirty="0"/>
          </a:p>
          <a:p>
            <a:r>
              <a:rPr lang="en-US" dirty="0"/>
              <a:t>This is unique</a:t>
            </a:r>
            <a:r>
              <a:rPr lang="en-US" baseline="0" dirty="0"/>
              <a:t> for us. Other public cloud vendors will convert the image into proprietary formats and it becomes hard to convert back.</a:t>
            </a:r>
            <a:endParaRPr lang="en-US" dirty="0"/>
          </a:p>
          <a:p>
            <a:endParaRPr lang="en-US" dirty="0"/>
          </a:p>
          <a:p>
            <a:r>
              <a:rPr lang="en-US" sz="1000" kern="1200" dirty="0">
                <a:solidFill>
                  <a:schemeClr val="tx1"/>
                </a:solidFill>
                <a:effectLst/>
                <a:latin typeface="Segoe UI Light" pitchFamily="34" charset="0"/>
                <a:ea typeface="+mn-ea"/>
                <a:cs typeface="+mn-cs"/>
              </a:rPr>
              <a:t>If you have your</a:t>
            </a:r>
            <a:r>
              <a:rPr lang="en-US" sz="1000" kern="1200" baseline="0" dirty="0">
                <a:solidFill>
                  <a:schemeClr val="tx1"/>
                </a:solidFill>
                <a:effectLst/>
                <a:latin typeface="Segoe UI Light" pitchFamily="34" charset="0"/>
                <a:ea typeface="+mn-ea"/>
                <a:cs typeface="+mn-cs"/>
              </a:rPr>
              <a:t> on-premises environment on a different platform other than Hyper-V, </a:t>
            </a:r>
            <a:r>
              <a:rPr lang="en-US" sz="1000" kern="1200" dirty="0">
                <a:solidFill>
                  <a:schemeClr val="tx1"/>
                </a:solidFill>
                <a:effectLst/>
                <a:latin typeface="Segoe UI Light" pitchFamily="34" charset="0"/>
                <a:ea typeface="+mn-ea"/>
                <a:cs typeface="+mn-cs"/>
              </a:rPr>
              <a:t>the Microsoft Virtual Machine Converter (MVMC) Solution Accelerator is a Microsoft-supported, stand-alone solution to convert VMware-based virtual machines and disks to Hyper-V®-based virtual machines and disks.</a:t>
            </a:r>
            <a:r>
              <a:rPr lang="en-US" dirty="0"/>
              <a:t> </a:t>
            </a:r>
          </a:p>
          <a:p>
            <a:endParaRPr lang="en-US" dirty="0"/>
          </a:p>
          <a:p>
            <a:r>
              <a:rPr lang="en-US" dirty="0"/>
              <a:t>How about management? While you can use the Azure management portal, you can also use the familiar System Center 2012 management console. System Center 2012 introduced the App Controller component to enable organizations to optimize resource usage across their private cloud </a:t>
            </a:r>
            <a:r>
              <a:rPr lang="en-US"/>
              <a:t>and Azure </a:t>
            </a:r>
            <a:r>
              <a:rPr lang="en-US" dirty="0"/>
              <a:t>resources from a single pane of glass. In SP1, we’ve extended App Controller’s capabilities to integrate with Windows Azure Virtual Machines enabling you to migrate on-premises Virtual Machines to run in Windows Azure and manage them from your on-premises System Center installation.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Build 2012</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82055B-8D21-4958-B1A6-DF7545B40AC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4214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a:t>
            </a:r>
          </a:p>
          <a:p>
            <a:endParaRPr lang="en-US" dirty="0"/>
          </a:p>
          <a:p>
            <a:endParaRPr lang="en-US" dirty="0"/>
          </a:p>
          <a:p>
            <a:r>
              <a:rPr lang="en-US" dirty="0"/>
              <a:t>Azure virtual network closely resembles a traditional network that you'd operate in your own data center, with the benefits of using the scalable infrastructure. </a:t>
            </a:r>
          </a:p>
          <a:p>
            <a:endParaRPr lang="en-US" dirty="0"/>
          </a:p>
          <a:p>
            <a:endParaRPr lang="en-US" dirty="0"/>
          </a:p>
          <a:p>
            <a:r>
              <a:rPr lang="en-US" dirty="0"/>
              <a:t>Azure Virtual Network provides an isolated and secure environment to run your virtual machines and applications. You can use your private IP addresses and define subnets, access control policies, and more. With Virtual Networks, you can treat Azure just as you would your own datacenter.</a:t>
            </a:r>
          </a:p>
          <a:p>
            <a:endParaRPr lang="en-US" dirty="0"/>
          </a:p>
          <a:p>
            <a:r>
              <a:rPr lang="en-US" dirty="0"/>
              <a:t>Traffic between Azure resources, whether in a single region, or in multiple regions, stays in the Azure network. Intra-Azure traffic does not flow over the Internet. For example, within Azure, traffic for VM-to-VM, storage, and SQL communication traverses only the Azure network, regardless of the source and destination Azure region</a:t>
            </a:r>
          </a:p>
          <a:p>
            <a:endParaRPr lang="en-US" dirty="0"/>
          </a:p>
          <a:p>
            <a:r>
              <a:rPr lang="en-US" dirty="0"/>
              <a:t>With Virtual Network, you can easily extend your on-premises IT environment into the cloud, much the way that you can set up and connect to a remote branch office. You have multiple options to securely connect to a Virtual Network—you can choose an </a:t>
            </a:r>
            <a:r>
              <a:rPr lang="en-US" dirty="0" err="1"/>
              <a:t>IPSec</a:t>
            </a:r>
            <a:r>
              <a:rPr lang="en-US" dirty="0"/>
              <a:t> VPN or a private connection using the Azure ExpressRoute service.</a:t>
            </a:r>
          </a:p>
          <a:p>
            <a:endParaRPr lang="en-US" dirty="0"/>
          </a:p>
          <a:p>
            <a:r>
              <a:rPr lang="en-US" dirty="0"/>
              <a:t>Within a virtual network, you can choose to run a variety of network virtual appliances—WAN optimizers, load balancers, and application firewalls—and define traffic flows, allowing you to design the network with a greater degree of control.</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VPN Gateway connects your on-premises networks to Azure through site-to-site VPNs, much the way you’d set up and connect to a remote branch office. The connectivity is secure, using industry standard protocols: Internet Protocol Security (IPsec) and Internet Key Exchange (IKE). </a:t>
            </a:r>
          </a:p>
          <a:p>
            <a:endParaRPr lang="en-US" dirty="0"/>
          </a:p>
          <a:p>
            <a:r>
              <a:rPr lang="en-US" dirty="0"/>
              <a:t>Point-to-site VPN lets you connect to your virtual machines on Azure virtual networks from anywhere, whether you are on the road or working from your favorite café, managing your deployment, or doing a demo for your customers. </a:t>
            </a:r>
          </a:p>
          <a:p>
            <a:endParaRPr lang="en-US" dirty="0"/>
          </a:p>
          <a:p>
            <a:r>
              <a:rPr lang="en-US" dirty="0"/>
              <a:t>With Azure DNS, you can host your DNS domains in Azure. Manage your DNS records using the same credentials and billing and support contract as your other Azure services. Seamlessly integrate Azure-based services with corresponding DNS updates, streamlining the end-to-end deployment process.</a:t>
            </a:r>
          </a:p>
          <a:p>
            <a:endParaRPr lang="en-US" dirty="0"/>
          </a:p>
          <a:p>
            <a:r>
              <a:rPr lang="en-US" dirty="0">
                <a:effectLst/>
              </a:rPr>
              <a:t>Azure ExpressRoute lets you create private connections between Azure datacenters and infrastructure on your premises or in a colocation environment. ExpressRoute connections don't go over the public Internet. They offer more reliability, faster speeds, and lower latencies, and higher security than typical Internet connections. </a:t>
            </a:r>
          </a:p>
          <a:p>
            <a:endParaRPr lang="en-US" dirty="0"/>
          </a:p>
          <a:p>
            <a:endParaRPr lang="en-US" dirty="0"/>
          </a:p>
          <a:p>
            <a:r>
              <a:rPr lang="en-US" dirty="0"/>
              <a:t>It is your private network isolated from other virtual networks in the Azure cloud infrastructure. You can launch VMs, select its IP range, create subnets, network setting and security groups</a:t>
            </a:r>
          </a:p>
          <a:p>
            <a:endParaRPr lang="en-US" dirty="0"/>
          </a:p>
          <a:p>
            <a:r>
              <a:rPr lang="en-US" dirty="0"/>
              <a:t>Subnet is a range of addresses assigned to your Virtual network</a:t>
            </a:r>
          </a:p>
          <a:p>
            <a:endParaRPr lang="en-US" dirty="0"/>
          </a:p>
          <a:p>
            <a:r>
              <a:rPr lang="en-US" dirty="0"/>
              <a:t>Connectivity:</a:t>
            </a:r>
          </a:p>
          <a:p>
            <a:pPr marL="171450" indent="-171450">
              <a:buFontTx/>
              <a:buChar char="-"/>
            </a:pPr>
            <a:r>
              <a:rPr lang="en-US" dirty="0"/>
              <a:t>You can connect your virtual network to your own corporate data center using an </a:t>
            </a:r>
            <a:r>
              <a:rPr lang="en-US" dirty="0" err="1"/>
              <a:t>IPSec</a:t>
            </a:r>
            <a:r>
              <a:rPr lang="en-US" dirty="0"/>
              <a:t> hardware VPN connection. It is a secure bridge between your existing IT infra and Azure cloud using an encrypted VPN connection</a:t>
            </a:r>
          </a:p>
          <a:p>
            <a:pPr marL="171450" indent="-171450">
              <a:buFontTx/>
              <a:buChar char="-"/>
            </a:pPr>
            <a:r>
              <a:rPr lang="en-US" dirty="0"/>
              <a:t>All communications for VMs running within your virtual network and outside is routed through the VPN connection</a:t>
            </a:r>
          </a:p>
          <a:p>
            <a:pPr marL="171450" indent="-171450">
              <a:buFontTx/>
              <a:buChar char="-"/>
            </a:pPr>
            <a:endParaRPr lang="en-US" dirty="0"/>
          </a:p>
          <a:p>
            <a:pPr marL="171450" indent="-171450">
              <a:buFontTx/>
              <a:buChar char="-"/>
            </a:pPr>
            <a:r>
              <a:rPr lang="en-US" dirty="0"/>
              <a:t>With user defined routes and VPN gateways– you can route all traffic to and from the internet and VPN gateway</a:t>
            </a:r>
          </a:p>
          <a:p>
            <a:pPr marL="171450" indent="-171450">
              <a:buFontTx/>
              <a:buChar char="-"/>
            </a:pPr>
            <a:endParaRPr lang="en-US" dirty="0"/>
          </a:p>
          <a:p>
            <a:pPr marL="171450" indent="-171450">
              <a:buFontTx/>
              <a:buChar char="-"/>
            </a:pPr>
            <a:r>
              <a:rPr lang="en-US" dirty="0"/>
              <a:t>Network ACLs (Access control list) – allow and deny rules, full control of traffic</a:t>
            </a:r>
          </a:p>
          <a:p>
            <a:pPr marL="171450" indent="-171450">
              <a:buFontTx/>
              <a:buChar char="-"/>
            </a:pPr>
            <a:endParaRPr lang="en-US" dirty="0"/>
          </a:p>
          <a:p>
            <a:pPr marL="171450" indent="-171450">
              <a:buFontTx/>
              <a:buChar char="-"/>
            </a:pPr>
            <a:r>
              <a:rPr lang="en-US" dirty="0"/>
              <a:t>You can reserved IP addresses</a:t>
            </a:r>
          </a:p>
          <a:p>
            <a:pPr marL="171450" indent="-171450">
              <a:buFontTx/>
              <a:buChar char="-"/>
            </a:pPr>
            <a:endParaRPr lang="en-US" dirty="0"/>
          </a:p>
          <a:p>
            <a:pPr marL="171450" indent="-171450">
              <a:buFontTx/>
              <a:buChar char="-"/>
            </a:pPr>
            <a:r>
              <a:rPr lang="en-US" dirty="0"/>
              <a:t>Load balancing for higher availability</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971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a:t>
            </a:r>
          </a:p>
          <a:p>
            <a:endParaRPr lang="en-US" dirty="0"/>
          </a:p>
          <a:p>
            <a:endParaRPr lang="en-US" dirty="0"/>
          </a:p>
          <a:p>
            <a:r>
              <a:rPr lang="en-US" dirty="0"/>
              <a:t>Azure virtual network closely resembles a traditional network that you'd operate in your own data center, with the benefits of using the scalable infrastructure. </a:t>
            </a:r>
          </a:p>
          <a:p>
            <a:endParaRPr lang="en-US" dirty="0"/>
          </a:p>
          <a:p>
            <a:endParaRPr lang="en-US" dirty="0"/>
          </a:p>
          <a:p>
            <a:r>
              <a:rPr lang="en-US" dirty="0"/>
              <a:t>Azure Virtual Network provides an isolated and secure environment to run your virtual machines and applications. You can use your private IP addresses and define subnets, access control policies, and more. With Virtual Networks, you can treat Azure just as you would your own datacenter.</a:t>
            </a:r>
          </a:p>
          <a:p>
            <a:endParaRPr lang="en-US" dirty="0"/>
          </a:p>
          <a:p>
            <a:r>
              <a:rPr lang="en-US" dirty="0"/>
              <a:t>Traffic between Azure resources, whether in a single region, or in multiple regions, stays in the Azure network. Intra-Azure traffic does not flow over the Internet. For example, within Azure, traffic for VM-to-VM, storage, and SQL communication traverses only the Azure network, regardless of the source and destination Azure region</a:t>
            </a:r>
          </a:p>
          <a:p>
            <a:endParaRPr lang="en-US" dirty="0"/>
          </a:p>
          <a:p>
            <a:r>
              <a:rPr lang="en-US" dirty="0"/>
              <a:t>With Virtual Network, you can easily extend your on-premises IT environment into the cloud, much the way that you can set up and connect to a remote branch office. You have multiple options to securely connect to a Virtual Network—you can choose an </a:t>
            </a:r>
            <a:r>
              <a:rPr lang="en-US" dirty="0" err="1"/>
              <a:t>IPSec</a:t>
            </a:r>
            <a:r>
              <a:rPr lang="en-US" dirty="0"/>
              <a:t> VPN or a private connection using the Azure ExpressRoute service.</a:t>
            </a:r>
          </a:p>
          <a:p>
            <a:endParaRPr lang="en-US" dirty="0"/>
          </a:p>
          <a:p>
            <a:r>
              <a:rPr lang="en-US" dirty="0"/>
              <a:t>Within a virtual network, you can choose to run a variety of network virtual appliances—WAN optimizers, load balancers, and application firewalls—and define traffic flows, allowing you to design the network with a greater degree of control.</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VPN Gateway connects your on-premises networks to Azure through site-to-site VPNs, much the way you’d set up and connect to a remote branch office. The connectivity is secure, using industry standard protocols: Internet Protocol Security (IPsec) and Internet Key Exchange (IKE). </a:t>
            </a:r>
          </a:p>
          <a:p>
            <a:endParaRPr lang="en-US" dirty="0"/>
          </a:p>
          <a:p>
            <a:r>
              <a:rPr lang="en-US" dirty="0"/>
              <a:t>Point-to-site VPN lets you connect to your virtual machines on Azure virtual networks from anywhere, whether you are on the road or working from your favorite café, managing your deployment, or doing a demo for your customers. </a:t>
            </a:r>
          </a:p>
          <a:p>
            <a:endParaRPr lang="en-US" dirty="0"/>
          </a:p>
          <a:p>
            <a:r>
              <a:rPr lang="en-US" dirty="0"/>
              <a:t>With Azure DNS, you can host your DNS domains in Azure. Manage your DNS records using the same credentials and billing and support contract as your other Azure services. Seamlessly integrate Azure-based services with corresponding DNS updates, streamlining the end-to-end deployment process.</a:t>
            </a:r>
          </a:p>
          <a:p>
            <a:endParaRPr lang="en-US" dirty="0"/>
          </a:p>
          <a:p>
            <a:r>
              <a:rPr lang="en-US" dirty="0">
                <a:effectLst/>
              </a:rPr>
              <a:t>Azure ExpressRoute lets you create private connections between Azure datacenters and infrastructure on your premises or in a colocation environment. ExpressRoute connections don't go over the public Internet. They offer more reliability, faster speeds, and lower latencies, and higher security than typical Internet connections. </a:t>
            </a:r>
          </a:p>
          <a:p>
            <a:endParaRPr lang="en-US" dirty="0"/>
          </a:p>
          <a:p>
            <a:endParaRPr lang="en-US" dirty="0"/>
          </a:p>
          <a:p>
            <a:r>
              <a:rPr lang="en-US" dirty="0"/>
              <a:t>It is your private network isolated from other virtual networks in the Azure cloud infrastructure. You can launch VMs, select its IP range, create subnets, network setting and security groups</a:t>
            </a:r>
          </a:p>
          <a:p>
            <a:endParaRPr lang="en-US" dirty="0"/>
          </a:p>
          <a:p>
            <a:r>
              <a:rPr lang="en-US" dirty="0"/>
              <a:t>Subnet is a range of addresses assigned to your Virtual network</a:t>
            </a:r>
          </a:p>
          <a:p>
            <a:endParaRPr lang="en-US" dirty="0"/>
          </a:p>
          <a:p>
            <a:r>
              <a:rPr lang="en-US" dirty="0"/>
              <a:t>Connectivity:</a:t>
            </a:r>
          </a:p>
          <a:p>
            <a:pPr marL="171450" indent="-171450">
              <a:buFontTx/>
              <a:buChar char="-"/>
            </a:pPr>
            <a:r>
              <a:rPr lang="en-US" dirty="0"/>
              <a:t>You can connect your virtual network to your own corporate data center using an </a:t>
            </a:r>
            <a:r>
              <a:rPr lang="en-US" dirty="0" err="1"/>
              <a:t>IPSec</a:t>
            </a:r>
            <a:r>
              <a:rPr lang="en-US" dirty="0"/>
              <a:t> hardware VPN connection. It is a secure bridge between your existing IT infra and Azure cloud using an encrypted VPN connection</a:t>
            </a:r>
          </a:p>
          <a:p>
            <a:pPr marL="171450" indent="-171450">
              <a:buFontTx/>
              <a:buChar char="-"/>
            </a:pPr>
            <a:r>
              <a:rPr lang="en-US" dirty="0"/>
              <a:t>All communications for VMs running within your virtual network and outside is routed through the VPN connection</a:t>
            </a:r>
          </a:p>
          <a:p>
            <a:pPr marL="171450" indent="-171450">
              <a:buFontTx/>
              <a:buChar char="-"/>
            </a:pPr>
            <a:endParaRPr lang="en-US" dirty="0"/>
          </a:p>
          <a:p>
            <a:pPr marL="171450" indent="-171450">
              <a:buFontTx/>
              <a:buChar char="-"/>
            </a:pPr>
            <a:r>
              <a:rPr lang="en-US" dirty="0"/>
              <a:t>With user defined routes and VPN gateways– you can route all traffic to and from the internet and VPN gateway</a:t>
            </a:r>
          </a:p>
          <a:p>
            <a:pPr marL="171450" indent="-171450">
              <a:buFontTx/>
              <a:buChar char="-"/>
            </a:pPr>
            <a:endParaRPr lang="en-US" dirty="0"/>
          </a:p>
          <a:p>
            <a:pPr marL="171450" indent="-171450">
              <a:buFontTx/>
              <a:buChar char="-"/>
            </a:pPr>
            <a:r>
              <a:rPr lang="en-US" dirty="0"/>
              <a:t>Network ACLs (Access control list) – allow and deny rules, full control of traffic</a:t>
            </a:r>
          </a:p>
          <a:p>
            <a:pPr marL="171450" indent="-171450">
              <a:buFontTx/>
              <a:buChar char="-"/>
            </a:pPr>
            <a:endParaRPr lang="en-US" dirty="0"/>
          </a:p>
          <a:p>
            <a:pPr marL="171450" indent="-171450">
              <a:buFontTx/>
              <a:buChar char="-"/>
            </a:pPr>
            <a:r>
              <a:rPr lang="en-US" dirty="0"/>
              <a:t>You can reserved IP addresses</a:t>
            </a:r>
          </a:p>
          <a:p>
            <a:pPr marL="171450" indent="-171450">
              <a:buFontTx/>
              <a:buChar char="-"/>
            </a:pPr>
            <a:endParaRPr lang="en-US" dirty="0"/>
          </a:p>
          <a:p>
            <a:pPr marL="171450" indent="-171450">
              <a:buFontTx/>
              <a:buChar char="-"/>
            </a:pPr>
            <a:r>
              <a:rPr lang="en-US" dirty="0"/>
              <a:t>Load balancing for higher availability</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340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a:t>
            </a:r>
          </a:p>
          <a:p>
            <a:endParaRPr lang="en-US" dirty="0"/>
          </a:p>
          <a:p>
            <a:endParaRPr lang="en-US" dirty="0"/>
          </a:p>
          <a:p>
            <a:r>
              <a:rPr lang="en-US" dirty="0"/>
              <a:t>Azure virtual network closely resembles a traditional network that you'd operate in your own data center, with the benefits of using the scalable infrastructure. </a:t>
            </a:r>
          </a:p>
          <a:p>
            <a:endParaRPr lang="en-US" dirty="0"/>
          </a:p>
          <a:p>
            <a:endParaRPr lang="en-US" dirty="0"/>
          </a:p>
          <a:p>
            <a:r>
              <a:rPr lang="en-US" dirty="0"/>
              <a:t>Azure Virtual Network provides an isolated and secure environment to run your virtual machines and applications. You can use your private IP addresses and define subnets, access control policies, and more. With Virtual Networks, you can treat Azure just as you would your own datacenter.</a:t>
            </a:r>
          </a:p>
          <a:p>
            <a:endParaRPr lang="en-US" dirty="0"/>
          </a:p>
          <a:p>
            <a:r>
              <a:rPr lang="en-US" dirty="0"/>
              <a:t>Traffic between Azure resources, whether in a single region, or in multiple regions, stays in the Azure network. Intra-Azure traffic does not flow over the Internet. For example, within Azure, traffic for VM-to-VM, storage, and SQL communication traverses only the Azure network, regardless of the source and destination Azure region</a:t>
            </a:r>
          </a:p>
          <a:p>
            <a:endParaRPr lang="en-US" dirty="0"/>
          </a:p>
          <a:p>
            <a:r>
              <a:rPr lang="en-US" dirty="0"/>
              <a:t>With Virtual Network, you can easily extend your on-premises IT environment into the cloud, much the way that you can set up and connect to a remote branch office. You have multiple options to securely connect to a Virtual Network—you can choose an </a:t>
            </a:r>
            <a:r>
              <a:rPr lang="en-US" dirty="0" err="1"/>
              <a:t>IPSec</a:t>
            </a:r>
            <a:r>
              <a:rPr lang="en-US" dirty="0"/>
              <a:t> VPN or a private connection using the Azure ExpressRoute service.</a:t>
            </a:r>
          </a:p>
          <a:p>
            <a:endParaRPr lang="en-US" dirty="0"/>
          </a:p>
          <a:p>
            <a:r>
              <a:rPr lang="en-US" dirty="0"/>
              <a:t>Within a virtual network, you can choose to run a variety of network virtual appliances—WAN optimizers, load balancers, and application firewalls—and define traffic flows, allowing you to design the network with a greater degree of control.</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VPN Gateway connects your on-premises networks to Azure through site-to-site VPNs, much the way you’d set up and connect to a remote branch office. The connectivity is secure, using industry standard protocols: Internet Protocol Security (IPsec) and Internet Key Exchange (IKE). </a:t>
            </a:r>
          </a:p>
          <a:p>
            <a:endParaRPr lang="en-US" dirty="0"/>
          </a:p>
          <a:p>
            <a:r>
              <a:rPr lang="en-US" dirty="0"/>
              <a:t>Point-to-site VPN lets you connect to your virtual machines on Azure virtual networks from anywhere, whether you are on the road or working from your favorite café, managing your deployment, or doing a demo for your customers. </a:t>
            </a:r>
          </a:p>
          <a:p>
            <a:endParaRPr lang="en-US" dirty="0"/>
          </a:p>
          <a:p>
            <a:r>
              <a:rPr lang="en-US" dirty="0"/>
              <a:t>With Azure DNS, you can host your DNS domains in Azure. Manage your DNS records using the same credentials and billing and support contract as your other Azure services. Seamlessly integrate Azure-based services with corresponding DNS updates, streamlining the end-to-end deployment process.</a:t>
            </a:r>
          </a:p>
          <a:p>
            <a:endParaRPr lang="en-US" dirty="0"/>
          </a:p>
          <a:p>
            <a:r>
              <a:rPr lang="en-US" dirty="0">
                <a:effectLst/>
              </a:rPr>
              <a:t>Azure ExpressRoute lets you create private connections between Azure datacenters and infrastructure on your premises or in a colocation environment. ExpressRoute connections don't go over the public Internet. They offer more reliability, faster speeds, and lower latencies, and higher security than typical Internet connections. </a:t>
            </a:r>
          </a:p>
          <a:p>
            <a:endParaRPr lang="en-US" dirty="0"/>
          </a:p>
          <a:p>
            <a:endParaRPr lang="en-US" dirty="0"/>
          </a:p>
          <a:p>
            <a:r>
              <a:rPr lang="en-US" dirty="0"/>
              <a:t>It is your private network isolated from other virtual networks in the Azure cloud infrastructure. You can launch VMs, select its IP range, create subnets, network setting and security groups</a:t>
            </a:r>
          </a:p>
          <a:p>
            <a:endParaRPr lang="en-US" dirty="0"/>
          </a:p>
          <a:p>
            <a:r>
              <a:rPr lang="en-US" dirty="0"/>
              <a:t>Subnet is a range of addresses assigned to your Virtual network</a:t>
            </a:r>
          </a:p>
          <a:p>
            <a:endParaRPr lang="en-US" dirty="0"/>
          </a:p>
          <a:p>
            <a:r>
              <a:rPr lang="en-US" dirty="0"/>
              <a:t>Connectivity:</a:t>
            </a:r>
          </a:p>
          <a:p>
            <a:pPr marL="171450" indent="-171450">
              <a:buFontTx/>
              <a:buChar char="-"/>
            </a:pPr>
            <a:r>
              <a:rPr lang="en-US" dirty="0"/>
              <a:t>You can connect your virtual network to your own corporate data center using an </a:t>
            </a:r>
            <a:r>
              <a:rPr lang="en-US" dirty="0" err="1"/>
              <a:t>IPSec</a:t>
            </a:r>
            <a:r>
              <a:rPr lang="en-US" dirty="0"/>
              <a:t> hardware VPN connection. It is a secure bridge between your existing IT infra and Azure cloud using an encrypted VPN connection</a:t>
            </a:r>
          </a:p>
          <a:p>
            <a:pPr marL="171450" indent="-171450">
              <a:buFontTx/>
              <a:buChar char="-"/>
            </a:pPr>
            <a:r>
              <a:rPr lang="en-US" dirty="0"/>
              <a:t>All communications for VMs running within your virtual network and outside is routed through the VPN connection</a:t>
            </a:r>
          </a:p>
          <a:p>
            <a:pPr marL="171450" indent="-171450">
              <a:buFontTx/>
              <a:buChar char="-"/>
            </a:pPr>
            <a:endParaRPr lang="en-US" dirty="0"/>
          </a:p>
          <a:p>
            <a:pPr marL="171450" indent="-171450">
              <a:buFontTx/>
              <a:buChar char="-"/>
            </a:pPr>
            <a:r>
              <a:rPr lang="en-US" dirty="0"/>
              <a:t>With user defined routes and VPN gateways– you can route all traffic to and from the internet and VPN gateway</a:t>
            </a:r>
          </a:p>
          <a:p>
            <a:pPr marL="171450" indent="-171450">
              <a:buFontTx/>
              <a:buChar char="-"/>
            </a:pPr>
            <a:endParaRPr lang="en-US" dirty="0"/>
          </a:p>
          <a:p>
            <a:pPr marL="171450" indent="-171450">
              <a:buFontTx/>
              <a:buChar char="-"/>
            </a:pPr>
            <a:r>
              <a:rPr lang="en-US" dirty="0"/>
              <a:t>Network ACLs (Access control list) – allow and deny rules, full control of traffic</a:t>
            </a:r>
          </a:p>
          <a:p>
            <a:pPr marL="171450" indent="-171450">
              <a:buFontTx/>
              <a:buChar char="-"/>
            </a:pPr>
            <a:endParaRPr lang="en-US" dirty="0"/>
          </a:p>
          <a:p>
            <a:pPr marL="171450" indent="-171450">
              <a:buFontTx/>
              <a:buChar char="-"/>
            </a:pPr>
            <a:r>
              <a:rPr lang="en-US" dirty="0"/>
              <a:t>You can reserved IP addresses</a:t>
            </a:r>
          </a:p>
          <a:p>
            <a:pPr marL="171450" indent="-171450">
              <a:buFontTx/>
              <a:buChar char="-"/>
            </a:pPr>
            <a:endParaRPr lang="en-US" dirty="0"/>
          </a:p>
          <a:p>
            <a:pPr marL="171450" indent="-171450">
              <a:buFontTx/>
              <a:buChar char="-"/>
            </a:pPr>
            <a:r>
              <a:rPr lang="en-US" dirty="0"/>
              <a:t>Load balancing for higher availability</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994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a:t>
            </a:r>
          </a:p>
          <a:p>
            <a:endParaRPr lang="en-US" dirty="0"/>
          </a:p>
          <a:p>
            <a:endParaRPr lang="en-US" dirty="0"/>
          </a:p>
          <a:p>
            <a:r>
              <a:rPr lang="en-US" dirty="0"/>
              <a:t>Azure virtual network closely resembles a traditional network that you'd operate in your own data center, with the benefits of using the scalable infrastructure. </a:t>
            </a:r>
          </a:p>
          <a:p>
            <a:endParaRPr lang="en-US" dirty="0"/>
          </a:p>
          <a:p>
            <a:endParaRPr lang="en-US" dirty="0"/>
          </a:p>
          <a:p>
            <a:r>
              <a:rPr lang="en-US" dirty="0"/>
              <a:t>Azure Virtual Network provides an isolated and secure environment to run your virtual machines and applications. You can use your private IP addresses and define subnets, access control policies, and more. With Virtual Networks, you can treat Azure just as you would your own datacenter.</a:t>
            </a:r>
          </a:p>
          <a:p>
            <a:endParaRPr lang="en-US" dirty="0"/>
          </a:p>
          <a:p>
            <a:r>
              <a:rPr lang="en-US" dirty="0"/>
              <a:t>Traffic between Azure resources, whether in a single region, or in multiple regions, stays in the Azure network. Intra-Azure traffic does not flow over the Internet. For example, within Azure, traffic for VM-to-VM, storage, and SQL communication traverses only the Azure network, regardless of the source and destination Azure region</a:t>
            </a:r>
          </a:p>
          <a:p>
            <a:endParaRPr lang="en-US" dirty="0"/>
          </a:p>
          <a:p>
            <a:r>
              <a:rPr lang="en-US" dirty="0"/>
              <a:t>With Virtual Network, you can easily extend your on-premises IT environment into the cloud, much the way that you can set up and connect to a remote branch office. You have multiple options to securely connect to a Virtual Network—you can choose an </a:t>
            </a:r>
            <a:r>
              <a:rPr lang="en-US" dirty="0" err="1"/>
              <a:t>IPSec</a:t>
            </a:r>
            <a:r>
              <a:rPr lang="en-US" dirty="0"/>
              <a:t> VPN or a private connection using the Azure ExpressRoute service.</a:t>
            </a:r>
          </a:p>
          <a:p>
            <a:endParaRPr lang="en-US" dirty="0"/>
          </a:p>
          <a:p>
            <a:r>
              <a:rPr lang="en-US" dirty="0"/>
              <a:t>Within a virtual network, you can choose to run a variety of network virtual appliances—WAN optimizers, load balancers, and application firewalls—and define traffic flows, allowing you to design the network with a greater degree of control.</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VPN Gateway connects your on-premises networks to Azure through site-to-site VPNs, much the way you’d set up and connect to a remote branch office. The connectivity is secure, using industry standard protocols: Internet Protocol Security (IPsec) and Internet Key Exchange (IKE). </a:t>
            </a:r>
          </a:p>
          <a:p>
            <a:endParaRPr lang="en-US" dirty="0"/>
          </a:p>
          <a:p>
            <a:r>
              <a:rPr lang="en-US" dirty="0"/>
              <a:t>Point-to-site VPN lets you connect to your virtual machines on Azure virtual networks from anywhere, whether you are on the road or working from your favorite café, managing your deployment, or doing a demo for your customers. </a:t>
            </a:r>
          </a:p>
          <a:p>
            <a:endParaRPr lang="en-US" dirty="0"/>
          </a:p>
          <a:p>
            <a:r>
              <a:rPr lang="en-US" dirty="0"/>
              <a:t>With Azure DNS, you can host your DNS domains in Azure. Manage your DNS records using the same credentials and billing and support contract as your other Azure services. Seamlessly integrate Azure-based services with corresponding DNS updates, streamlining the end-to-end deployment process.</a:t>
            </a:r>
          </a:p>
          <a:p>
            <a:endParaRPr lang="en-US" dirty="0"/>
          </a:p>
          <a:p>
            <a:r>
              <a:rPr lang="en-US" dirty="0">
                <a:effectLst/>
              </a:rPr>
              <a:t>Azure ExpressRoute lets you create private connections between Azure datacenters and infrastructure on your premises or in a colocation environment. ExpressRoute connections don't go over the public Internet. They offer more reliability, faster speeds, and lower latencies, and higher security than typical Internet connections. </a:t>
            </a:r>
          </a:p>
          <a:p>
            <a:endParaRPr lang="en-US" dirty="0"/>
          </a:p>
          <a:p>
            <a:endParaRPr lang="en-US" dirty="0"/>
          </a:p>
          <a:p>
            <a:r>
              <a:rPr lang="en-US" dirty="0"/>
              <a:t>It is your private network isolated from other virtual networks in the Azure cloud infrastructure. You can launch VMs, select its IP range, create subnets, network setting and security groups</a:t>
            </a:r>
          </a:p>
          <a:p>
            <a:endParaRPr lang="en-US" dirty="0"/>
          </a:p>
          <a:p>
            <a:r>
              <a:rPr lang="en-US" dirty="0"/>
              <a:t>Subnet is a range of addresses assigned to your Virtual network</a:t>
            </a:r>
          </a:p>
          <a:p>
            <a:endParaRPr lang="en-US" dirty="0"/>
          </a:p>
          <a:p>
            <a:r>
              <a:rPr lang="en-US" dirty="0"/>
              <a:t>Connectivity:</a:t>
            </a:r>
          </a:p>
          <a:p>
            <a:pPr marL="171450" indent="-171450">
              <a:buFontTx/>
              <a:buChar char="-"/>
            </a:pPr>
            <a:r>
              <a:rPr lang="en-US" dirty="0"/>
              <a:t>You can connect your virtual network to your own corporate data center using an </a:t>
            </a:r>
            <a:r>
              <a:rPr lang="en-US" dirty="0" err="1"/>
              <a:t>IPSec</a:t>
            </a:r>
            <a:r>
              <a:rPr lang="en-US" dirty="0"/>
              <a:t> hardware VPN connection. It is a secure bridge between your existing IT infra and Azure cloud using an encrypted VPN connection</a:t>
            </a:r>
          </a:p>
          <a:p>
            <a:pPr marL="171450" indent="-171450">
              <a:buFontTx/>
              <a:buChar char="-"/>
            </a:pPr>
            <a:r>
              <a:rPr lang="en-US" dirty="0"/>
              <a:t>All communications for VMs running within your virtual network and outside is routed through the VPN connection</a:t>
            </a:r>
          </a:p>
          <a:p>
            <a:pPr marL="171450" indent="-171450">
              <a:buFontTx/>
              <a:buChar char="-"/>
            </a:pPr>
            <a:endParaRPr lang="en-US" dirty="0"/>
          </a:p>
          <a:p>
            <a:pPr marL="171450" indent="-171450">
              <a:buFontTx/>
              <a:buChar char="-"/>
            </a:pPr>
            <a:r>
              <a:rPr lang="en-US" dirty="0"/>
              <a:t>With user defined routes and VPN gateways– you can route all traffic to and from the internet and VPN gateway</a:t>
            </a:r>
          </a:p>
          <a:p>
            <a:pPr marL="171450" indent="-171450">
              <a:buFontTx/>
              <a:buChar char="-"/>
            </a:pPr>
            <a:endParaRPr lang="en-US" dirty="0"/>
          </a:p>
          <a:p>
            <a:pPr marL="171450" indent="-171450">
              <a:buFontTx/>
              <a:buChar char="-"/>
            </a:pPr>
            <a:r>
              <a:rPr lang="en-US" dirty="0"/>
              <a:t>Network ACLs (Access control list) – allow and deny rules, full control of traffic</a:t>
            </a:r>
          </a:p>
          <a:p>
            <a:pPr marL="171450" indent="-171450">
              <a:buFontTx/>
              <a:buChar char="-"/>
            </a:pPr>
            <a:endParaRPr lang="en-US" dirty="0"/>
          </a:p>
          <a:p>
            <a:pPr marL="171450" indent="-171450">
              <a:buFontTx/>
              <a:buChar char="-"/>
            </a:pPr>
            <a:r>
              <a:rPr lang="en-US" dirty="0"/>
              <a:t>You can reserved IP addresses</a:t>
            </a:r>
          </a:p>
          <a:p>
            <a:pPr marL="171450" indent="-171450">
              <a:buFontTx/>
              <a:buChar char="-"/>
            </a:pPr>
            <a:endParaRPr lang="en-US" dirty="0"/>
          </a:p>
          <a:p>
            <a:pPr marL="171450" indent="-171450">
              <a:buFontTx/>
              <a:buChar char="-"/>
            </a:pPr>
            <a:r>
              <a:rPr lang="en-US" dirty="0"/>
              <a:t>Load balancing for higher availability</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0855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59554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will talk about today are some of the technologies and services that constitute Infrastructure as a Service</a:t>
            </a:r>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10/30/2017 7:36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90448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57441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2122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r>
              <a:rPr lang="en-US" b="1" baseline="0" dirty="0"/>
              <a:t> Notes:</a:t>
            </a:r>
          </a:p>
          <a:p>
            <a:r>
              <a:rPr lang="en-US" dirty="0"/>
              <a:t>Run your Microsoft software where it runs the best—Azure. It’s consistency and seamless integration across cloud and on-premises, it’s unique product offerings and capabilities,</a:t>
            </a:r>
            <a:r>
              <a:rPr lang="en-US" baseline="0" dirty="0"/>
              <a:t> i</a:t>
            </a:r>
            <a:r>
              <a:rPr lang="en-US" dirty="0"/>
              <a:t>t’s flexible pricing,</a:t>
            </a:r>
            <a:r>
              <a:rPr lang="en-US" baseline="0" dirty="0"/>
              <a:t> a</a:t>
            </a:r>
            <a:r>
              <a:rPr lang="en-US" dirty="0"/>
              <a:t>nd it’s best-in-class support that only Microsoft is uniquely positioned to offer</a:t>
            </a:r>
            <a:r>
              <a:rPr lang="en-US" baseline="0" dirty="0"/>
              <a:t> makes A</a:t>
            </a:r>
            <a:r>
              <a:rPr lang="en-US" dirty="0"/>
              <a:t>zure</a:t>
            </a:r>
            <a:r>
              <a:rPr lang="en-US" baseline="0" dirty="0"/>
              <a:t> </a:t>
            </a:r>
            <a:r>
              <a:rPr lang="en-US" dirty="0"/>
              <a:t>the best public cloud for running Microsoft software.</a:t>
            </a:r>
          </a:p>
          <a:p>
            <a:endParaRPr lang="en-US" dirty="0"/>
          </a:p>
          <a:p>
            <a:r>
              <a:rPr lang="en-US" dirty="0"/>
              <a:t>Key</a:t>
            </a:r>
            <a:r>
              <a:rPr lang="en-US" baseline="0" dirty="0"/>
              <a:t> reasons why Azure is the best cloud platform for your enterprise apps:</a:t>
            </a:r>
          </a:p>
          <a:p>
            <a:pPr marL="171450" indent="-171450">
              <a:buFont typeface="Arial" panose="020B0604020202020204" pitchFamily="34" charset="0"/>
              <a:buChar char="•"/>
            </a:pPr>
            <a:r>
              <a:rPr lang="en-US" baseline="0" dirty="0"/>
              <a:t>Getting started is quick and painless with deployment and management ease</a:t>
            </a:r>
          </a:p>
          <a:p>
            <a:pPr marL="171450" indent="-171450">
              <a:buFont typeface="Arial" panose="020B0604020202020204" pitchFamily="34" charset="0"/>
              <a:buChar char="•"/>
            </a:pPr>
            <a:r>
              <a:rPr lang="en-US" baseline="0" dirty="0"/>
              <a:t>You can seamlessly expend IT to the cloud with native hybrid capabilities</a:t>
            </a:r>
          </a:p>
          <a:p>
            <a:pPr marL="171450" indent="-171450">
              <a:buFont typeface="Arial" panose="020B0604020202020204" pitchFamily="34" charset="0"/>
              <a:buChar char="•"/>
            </a:pPr>
            <a:r>
              <a:rPr lang="en-US" baseline="0" dirty="0"/>
              <a:t>You receive best-in-class support for your apps and infrastructure</a:t>
            </a:r>
          </a:p>
          <a:p>
            <a:pPr marL="171450" indent="-171450">
              <a:buFont typeface="Arial" panose="020B0604020202020204" pitchFamily="34" charset="0"/>
              <a:buChar char="•"/>
            </a:pPr>
            <a:r>
              <a:rPr lang="en-US" baseline="0" dirty="0"/>
              <a:t>Azure enables agile testing environments with on-demand infrastructure </a:t>
            </a:r>
          </a:p>
          <a:p>
            <a:pPr marL="171450" indent="-171450">
              <a:buFont typeface="Arial" panose="020B0604020202020204" pitchFamily="34" charset="0"/>
              <a:buChar char="•"/>
            </a:pPr>
            <a:r>
              <a:rPr lang="en-US" baseline="0" dirty="0"/>
              <a:t>And license mobility enables you to move workloads to Azure with having to purchase new rights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We will looks at all of these key reasons in detail in the following slides. </a:t>
            </a:r>
            <a:endParaRPr lang="en-US" dirty="0"/>
          </a:p>
          <a:p>
            <a:endParaRPr lang="en-US" dirty="0"/>
          </a:p>
          <a:p>
            <a:r>
              <a:rPr lang="en-US" b="1" dirty="0"/>
              <a:t>Additional Links:</a:t>
            </a:r>
          </a:p>
          <a:p>
            <a:pPr marL="171450" indent="-171450">
              <a:buFont typeface="Arial" panose="020B0604020202020204" pitchFamily="34" charset="0"/>
              <a:buChar char="•"/>
            </a:pPr>
            <a:r>
              <a:rPr lang="en-US" dirty="0"/>
              <a:t>https://azure.microsoft.com/en-us/blog/microsoft-applications-on-azure/</a:t>
            </a:r>
          </a:p>
          <a:p>
            <a:pPr marL="171450" indent="-171450">
              <a:buFont typeface="Arial" panose="020B0604020202020204" pitchFamily="34" charset="0"/>
              <a:buChar char="•"/>
            </a:pPr>
            <a:r>
              <a:rPr lang="en-US" dirty="0"/>
              <a:t>https://azure.microsoft.com/en-us/overview/azure-for-microsoft-software/</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10/30/2017 7:36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28696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tested and tuned</a:t>
            </a:r>
          </a:p>
          <a:p>
            <a:r>
              <a:rPr lang="en-US" baseline="0" dirty="0"/>
              <a:t>-One “throat to choke”</a:t>
            </a:r>
          </a:p>
          <a:p>
            <a:r>
              <a:rPr lang="en-US" baseline="0" dirty="0"/>
              <a:t>-One support ecosystem</a:t>
            </a:r>
          </a:p>
          <a:p>
            <a:r>
              <a:rPr lang="en-US" baseline="0" dirty="0"/>
              <a:t>https://support.microsoft.com/en-ca/kb/2721672</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73805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22762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Taking a deeper look at some of the key services that constitute Azure IaaS. We will go into a little bit more detail into each of these services</a:t>
            </a:r>
          </a:p>
          <a:p>
            <a:pPr marL="0" lvl="1" indent="0" defTabSz="950022">
              <a:spcBef>
                <a:spcPts val="1247"/>
              </a:spcBef>
              <a:buClr>
                <a:srgbClr val="FFFFFF"/>
              </a:buClr>
              <a:buNone/>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 four core technologies are Compute, Network, Storage and Management</a:t>
            </a:r>
          </a:p>
          <a:p>
            <a:pPr marL="0" lvl="1" indent="0" defTabSz="950022">
              <a:spcBef>
                <a:spcPts val="1247"/>
              </a:spcBef>
              <a:buClr>
                <a:srgbClr val="FFFFFF"/>
              </a:buClr>
              <a:buNone/>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Compute:</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Machines is no different from the Virtual Machines you run on premise</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go into the concept of Availability sets that provides you better availability on the platform. Create available solutions. 99.95%</a:t>
            </a:r>
          </a:p>
          <a:p>
            <a:pPr marL="0" lvl="1" indent="0" defTabSz="950022">
              <a:spcBef>
                <a:spcPts val="1247"/>
              </a:spcBef>
              <a:buClr>
                <a:srgbClr val="FFFFFF"/>
              </a:buClr>
              <a:buFontTx/>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Scale sets, for </a:t>
            </a:r>
            <a:r>
              <a:rPr lang="en-US" sz="1600" kern="0" dirty="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autoscaling</a:t>
            </a: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extensions – custom run scripts</a:t>
            </a:r>
          </a:p>
          <a:p>
            <a:pPr marL="291179" lvl="1" indent="-291179" defTabSz="950022">
              <a:spcBef>
                <a:spcPts val="1247"/>
              </a:spcBef>
              <a:buClr>
                <a:srgbClr val="FFFFFF"/>
              </a:buClr>
              <a:buFontTx/>
              <a:buChar cha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Network:</a:t>
            </a:r>
          </a:p>
          <a:p>
            <a:pPr marL="291179" lvl="1" indent="-291179" defTabSz="950022">
              <a:spcBef>
                <a:spcPts val="1247"/>
              </a:spcBef>
              <a:buClr>
                <a:srgbClr val="FFFFFF"/>
              </a:buClr>
              <a:buFontTx/>
              <a:buChar cha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1179" lvl="1" indent="-291179" defTabSz="950022">
              <a:spcBef>
                <a:spcPts val="1247"/>
              </a:spcBef>
              <a:buClr>
                <a:srgbClr val="FFFFFF"/>
              </a:buClr>
              <a:buFontTx/>
              <a:buChar cha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network similar to on-</a:t>
            </a:r>
            <a:r>
              <a:rPr lang="en-US" sz="1600" kern="0" dirty="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prem</a:t>
            </a: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allow VMs to connect on a private network in the cloud. It provides an isolated and secure environment for your applications.</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different types of connectivity – </a:t>
            </a:r>
            <a:r>
              <a:rPr lang="en-US" sz="1600" kern="0" dirty="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IPSec</a:t>
            </a: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VPN or ExpressRoute (private network on a telecom provider, highest level of security)</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Bring your own network to Azure, most of the networking technologies you are familiar with are available on Azure</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There are different ways to connect to Azure such as VPN, ExpressRoute that we will talk about</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also talk about features like Load balancing, DNS</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What does Traffic manager do – distribute traffic</a:t>
            </a:r>
          </a:p>
          <a:p>
            <a:pPr marL="291179" lvl="1" indent="-291179" defTabSz="950022">
              <a:spcBef>
                <a:spcPts val="1247"/>
              </a:spcBef>
              <a:buClr>
                <a:srgbClr val="FFFFFF"/>
              </a:buClr>
              <a:buFontTx/>
              <a:buChar cha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Storage:</a:t>
            </a:r>
          </a:p>
          <a:p>
            <a:pPr marL="291179" marR="0" lvl="1" indent="-291179" algn="l" defTabSz="950022" rtl="0" eaLnBrk="1" fontAlgn="auto" latinLnBrk="0" hangingPunct="1">
              <a:lnSpc>
                <a:spcPct val="100000"/>
              </a:lnSpc>
              <a:spcBef>
                <a:spcPts val="1247"/>
              </a:spcBef>
              <a:spcAft>
                <a:spcPts val="0"/>
              </a:spcAft>
              <a:buClr>
                <a:srgbClr val="FFFFFF"/>
              </a:buClr>
              <a:buSzTx/>
              <a:buFontTx/>
              <a:buChar char="-"/>
              <a:tabLst/>
              <a:defRPr/>
            </a:pPr>
            <a:r>
              <a:rPr lang="en-US" sz="1600" dirty="0"/>
              <a:t>Azure Storage offers different sets of storage services for various business needs. Some of them being disks connecting to a VM or Blob storage for unstructured data</a:t>
            </a: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VMs connect to Disks – there are different options Standard or Premium disks based on whether you want higher throughput and lower latency</a:t>
            </a:r>
          </a:p>
          <a:p>
            <a:pPr marL="291179" lvl="1" indent="-291179" defTabSz="950022">
              <a:spcBef>
                <a:spcPts val="1247"/>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object storage for your storage needs. We recently launched also Cool storage if you don’t need frequent access</a:t>
            </a:r>
          </a:p>
          <a:p>
            <a:pPr marL="0" marR="0" lvl="1" indent="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None/>
              <a:tabLst/>
              <a:defRPr/>
            </a:pPr>
            <a:r>
              <a:rPr lang="en-US" sz="1600" dirty="0"/>
              <a:t>  </a:t>
            </a:r>
          </a:p>
          <a:p>
            <a:pPr marL="0" marR="0" lvl="1" indent="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None/>
              <a:tabLst/>
              <a:defRPr/>
            </a:pPr>
            <a:r>
              <a:rPr lang="en-US" sz="1600" dirty="0"/>
              <a:t>Management</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dirty="0"/>
              <a:t>Management across the these various foundational services. Some of the services including portal, AD, MFA, </a:t>
            </a:r>
            <a:r>
              <a:rPr lang="en-US" sz="1600" dirty="0" err="1"/>
              <a:t>Keyvault</a:t>
            </a:r>
            <a:r>
              <a:rPr lang="en-US" sz="1600" dirty="0"/>
              <a:t>, marketplace.</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dirty="0"/>
              <a:t>Security</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dirty="0"/>
              <a:t>AD for identity management</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dirty="0"/>
              <a:t>ARM management, powerful - templatized</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endParaRPr lang="en-US" sz="1600" dirty="0"/>
          </a:p>
          <a:p>
            <a:pPr marL="285750" marR="0" lvl="1" indent="-28575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Char char="•"/>
              <a:tabLst/>
              <a:defRPr/>
            </a:pPr>
            <a:endParaRPr lang="en-US" sz="1600" dirty="0"/>
          </a:p>
          <a:p>
            <a:pPr marL="0" lvl="1" indent="0" defTabSz="932308">
              <a:lnSpc>
                <a:spcPct val="90000"/>
              </a:lnSpc>
              <a:spcBef>
                <a:spcPts val="1224"/>
              </a:spcBef>
              <a:buClr>
                <a:srgbClr val="FFFFFF"/>
              </a:buClr>
              <a:buNone/>
              <a:defRPr/>
            </a:pPr>
            <a:endParaRPr lang="en-US" sz="1600" b="1"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32308">
              <a:lnSpc>
                <a:spcPct val="90000"/>
              </a:lnSpc>
              <a:spcBef>
                <a:spcPts val="1224"/>
              </a:spcBef>
              <a:buClr>
                <a:srgbClr val="FFFFFF"/>
              </a:buClr>
              <a:buNone/>
              <a:defRPr/>
            </a:pPr>
            <a:endParaRPr lang="en-US" sz="1600" b="1"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32308">
              <a:lnSpc>
                <a:spcPct val="90000"/>
              </a:lnSpc>
              <a:spcBef>
                <a:spcPts val="1224"/>
              </a:spcBef>
              <a:buClr>
                <a:srgbClr val="FFFFFF"/>
              </a:buClr>
              <a:buNone/>
              <a:defRPr/>
            </a:pPr>
            <a:endParaRPr lang="en-US" sz="1600" b="1"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048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None/>
              <a:tabLst/>
              <a:defRPr/>
            </a:pPr>
            <a:r>
              <a:rPr lang="en-US" sz="1600" dirty="0"/>
              <a:t>With all of the infrastructure we have set up, you can tap into incredible compute capacity to run your applications. Let me talk about the compute offerings we have. When your run your applications in Azure, you’ll most likely be using Virtual Machines. These are no different than VMs you use in your own datacenters – in fact, we run a version of Hyper-V and are able to take VHDs and run them. Virtual Machines give you on-demand compute infrastructure, run Windows or Linux, and come in a variety of sizes.</a:t>
            </a:r>
          </a:p>
          <a:p>
            <a:endParaRPr lang="en-US" baseline="0" dirty="0"/>
          </a:p>
          <a:p>
            <a:r>
              <a:rPr lang="en-US" baseline="0" dirty="0"/>
              <a:t>This infrastructure – exposing as VMs to you guys. Comes in these flavors: ADFG</a:t>
            </a:r>
          </a:p>
          <a:p>
            <a:r>
              <a:rPr lang="en-US" dirty="0"/>
              <a:t>VMs: business</a:t>
            </a:r>
            <a:r>
              <a:rPr lang="en-US" baseline="0" dirty="0"/>
              <a:t> payoff – scale, pay as you go, compute is biggest cost, spinning up VMs in minutes (not days) – enables developers to go faster.</a:t>
            </a:r>
          </a:p>
          <a:p>
            <a:r>
              <a:rPr lang="en-US" baseline="0" dirty="0"/>
              <a:t>Add in bullet points on slide: value prop</a:t>
            </a:r>
          </a:p>
          <a:p>
            <a:r>
              <a:rPr lang="en-US" baseline="0" dirty="0"/>
              <a:t>Pay for only what you use, scale to your needs, enable developers</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all of the infrastructure we have set up, you can tap into incredible compute capacity to run your applications.   Let me talk about the compute offerings we have.  Slide 29-30: Compute sizes (1 minute) * When your run your applications in Azure, you’ll most likely be using Virtual Machines. These are no different than VMs you use in your own datacenters – in fact, we run a version of Hyper-V and are able to take VHDs and run them. Virtual Machines give you on-demand compute infrastructure, run Windows or Linux, and come in a variety of sizes.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A – our earliest generation and offer high value, meant for dev/test workloads *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 – production grade general purpose VMs with a good combination of CPU, memory and local SSD for most common applications *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 – we recently introduced – have higher CPU to memory ratio and are for compute intensive applications like gaming or analytics *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G – Very large VMs with 0.5TB RAM and 32 Intel CPUs for large databases  * Premium storage is our High OPS storage (&gt;80k IOPS) can be used with the VMs for workloads that require very fast storage -like SQL or </a:t>
            </a:r>
            <a:r>
              <a:rPr lang="en-US" dirty="0" err="1"/>
              <a:t>noSQL</a:t>
            </a:r>
            <a:r>
              <a:rPr lang="en-US" dirty="0"/>
              <a:t> databases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chemeClr val="tx1"/>
                    </a:gs>
                    <a:gs pos="100000">
                      <a:schemeClr val="tx1"/>
                    </a:gs>
                  </a:gsLst>
                  <a:lin ang="5400000" scaled="0"/>
                </a:gradFill>
              </a:rPr>
              <a:t>IO and Compute intensive large SQL and </a:t>
            </a:r>
            <a:r>
              <a:rPr lang="en-US" sz="900" dirty="0" err="1">
                <a:gradFill>
                  <a:gsLst>
                    <a:gs pos="1250">
                      <a:schemeClr val="tx1"/>
                    </a:gs>
                    <a:gs pos="100000">
                      <a:schemeClr val="tx1"/>
                    </a:gs>
                  </a:gsLst>
                  <a:lin ang="5400000" scaled="0"/>
                </a:gradFill>
              </a:rPr>
              <a:t>noSQL</a:t>
            </a:r>
            <a:r>
              <a:rPr lang="en-US" sz="900" dirty="0">
                <a:gradFill>
                  <a:gsLst>
                    <a:gs pos="1250">
                      <a:schemeClr val="tx1"/>
                    </a:gs>
                    <a:gs pos="100000">
                      <a:schemeClr val="tx1"/>
                    </a:gs>
                  </a:gsLst>
                  <a:lin ang="5400000" scaled="0"/>
                </a:gradFill>
              </a:rPr>
              <a:t> databases, SAP and other demanding business apps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04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03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372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8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124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endParaRPr lang="en-US" dirty="0"/>
          </a:p>
          <a:p>
            <a:r>
              <a:rPr lang="en-US" dirty="0"/>
              <a:t>Azure Storage</a:t>
            </a:r>
            <a:r>
              <a:rPr lang="en-US" baseline="0" dirty="0"/>
              <a:t> is comprised of many storage types including Blobs, Tables, Queues, Premium and Standard Disks and Files. Azure Storage:</a:t>
            </a:r>
          </a:p>
          <a:p>
            <a:pPr marL="171450" indent="-171450">
              <a:buFont typeface="Arial" panose="020B0604020202020204" pitchFamily="34" charset="0"/>
              <a:buChar char="•"/>
            </a:pPr>
            <a:r>
              <a:rPr lang="en-US" baseline="0" dirty="0"/>
              <a:t>Enables you to manage petabytes of storage</a:t>
            </a:r>
          </a:p>
          <a:p>
            <a:pPr marL="171450" indent="-171450">
              <a:buFont typeface="Arial" panose="020B0604020202020204" pitchFamily="34" charset="0"/>
              <a:buChar char="•"/>
            </a:pPr>
            <a:r>
              <a:rPr lang="en-US" baseline="0" dirty="0"/>
              <a:t>Provides geo-redundant storage across hundreds of miles</a:t>
            </a:r>
          </a:p>
          <a:p>
            <a:pPr marL="171450" indent="-171450">
              <a:buFont typeface="Arial" panose="020B0604020202020204" pitchFamily="34" charset="0"/>
              <a:buChar char="•"/>
            </a:pPr>
            <a:r>
              <a:rPr lang="en-US" baseline="0" dirty="0"/>
              <a:t>Delivers the fastest performance in the industry</a:t>
            </a:r>
          </a:p>
          <a:p>
            <a:pPr marL="171450" indent="-171450">
              <a:buFont typeface="Arial" panose="020B0604020202020204" pitchFamily="34" charset="0"/>
              <a:buChar char="•"/>
            </a:pPr>
            <a:r>
              <a:rPr lang="en-US" baseline="0" dirty="0"/>
              <a:t>Provides industry standard SMB file sharing across virtual machines</a:t>
            </a:r>
          </a:p>
          <a:p>
            <a:pPr marL="171450" indent="-171450">
              <a:buFont typeface="Arial" panose="020B0604020202020204" pitchFamily="34" charset="0"/>
              <a:buChar char="•"/>
            </a:pPr>
            <a:r>
              <a:rPr lang="en-US" baseline="0" dirty="0"/>
              <a:t>Empowers you to pay for what you use with competitive pricing</a:t>
            </a:r>
          </a:p>
          <a:p>
            <a:pPr marL="171450" indent="-171450">
              <a:buFont typeface="Arial" panose="020B0604020202020204" pitchFamily="34" charset="0"/>
              <a:buChar char="•"/>
            </a:pPr>
            <a:r>
              <a:rPr lang="en-US" baseline="0" dirty="0"/>
              <a:t>Allows you to use REST, .NET, Java, C++, node.js, PowerShell and more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Standard Disks – magnetic</a:t>
            </a:r>
          </a:p>
          <a:p>
            <a:pPr marL="0" indent="0">
              <a:buFont typeface="Arial" panose="020B0604020202020204" pitchFamily="34" charset="0"/>
              <a:buNone/>
            </a:pPr>
            <a:r>
              <a:rPr lang="en-US" baseline="0" dirty="0"/>
              <a:t>Premium Disks – higher IOPs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Two types of Blob – Hot for frequent access, Cool for infrequent access and can save money</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Files – SMB file share for legacy application 3.0. file sharing between VMs using Windows APIs and File Service Rest API</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Blobs, Tables, Queues, and Files</a:t>
            </a:r>
          </a:p>
          <a:p>
            <a:pPr marL="0" indent="0">
              <a:buFont typeface="Arial" panose="020B0604020202020204" pitchFamily="34" charset="0"/>
              <a:buNone/>
            </a:pPr>
            <a:r>
              <a:rPr lang="en-US" baseline="0" dirty="0"/>
              <a:t>Azure Storage provides the flexibility and hyper-scale needed to store and retrieve large amounts of data. Use Azure Blob Storage to store unstructured data, such as documents and media files, Azure Table Storage to store structured NoSQL data, and Azure Queue Storage to reliably store messages. Use SMB-based Azure File Storage for existing or new applications - no code changes are required.</a:t>
            </a:r>
          </a:p>
          <a:p>
            <a:pPr marL="0" indent="0">
              <a:buFont typeface="Arial" panose="020B0604020202020204" pitchFamily="34" charset="0"/>
              <a:buNone/>
            </a:pPr>
            <a:endParaRPr lang="en-US" baseline="0" dirty="0"/>
          </a:p>
          <a:p>
            <a:r>
              <a:rPr lang="en-US" b="1" dirty="0"/>
              <a:t>Premium Storage</a:t>
            </a:r>
          </a:p>
          <a:p>
            <a:r>
              <a:rPr lang="en-US" dirty="0"/>
              <a:t>Azure Premium Storage delivers high-performance, low-latency disk support for I/O-intensive workloads running on Azure virtual machines. You can attach several Premium Storage disks to a virtual machine. With Premium Storage, your applications can have up to 64 TB of storage per virtual machine and achieve 80,000 IOPS (input/output operations per second) and 2,000 MB per second disk throughput per virtual machine with extremely low latencies for read operations. Premium Storage is currently available only for storing data on disks used by virtual machines.</a:t>
            </a:r>
          </a:p>
          <a:p>
            <a:pPr marL="0" indent="0">
              <a:buFont typeface="Arial" panose="020B0604020202020204" pitchFamily="34" charset="0"/>
              <a:buNone/>
            </a:pPr>
            <a:endParaRPr lang="en-US" baseline="0" dirty="0"/>
          </a:p>
          <a:p>
            <a:r>
              <a:rPr lang="en-US" dirty="0"/>
              <a:t>Premium Storage supports only Azure page blobs, which are used to hold persistent disks for Azure Virtual Machines (VMs). For information on Azure page blobs, see </a:t>
            </a:r>
            <a:r>
              <a:rPr lang="en-US" dirty="0">
                <a:hlinkClick r:id="rId3"/>
              </a:rPr>
              <a:t>Understanding Block Blobs and Page Blobs</a:t>
            </a:r>
            <a:r>
              <a:rPr lang="en-US" dirty="0"/>
              <a:t>: https://msdn.microsoft.com/en-us/library/azure/ee691964.aspx. Premium Storage does not support the Azure Block Blobs, Azure Files, Azure Tables, or Azure Queues.</a:t>
            </a:r>
          </a:p>
          <a:p>
            <a:endParaRPr lang="en-US" dirty="0"/>
          </a:p>
          <a:p>
            <a:endParaRPr lang="en-US" dirty="0"/>
          </a:p>
          <a:p>
            <a:r>
              <a:rPr lang="en-US" dirty="0"/>
              <a:t>Many services to bring large amounts of data on-</a:t>
            </a:r>
            <a:r>
              <a:rPr lang="en-US" dirty="0" err="1"/>
              <a:t>prem</a:t>
            </a:r>
            <a:r>
              <a:rPr lang="en-US" dirty="0"/>
              <a:t> to the cloud</a:t>
            </a:r>
          </a:p>
          <a:p>
            <a:endParaRPr lang="en-US" dirty="0"/>
          </a:p>
          <a:p>
            <a:r>
              <a:rPr lang="en-US" dirty="0"/>
              <a:t>To learn more about Azure</a:t>
            </a:r>
            <a:r>
              <a:rPr lang="en-US" baseline="0" dirty="0"/>
              <a:t> Storage visit, https://azure.microsoft.com/en-us/services/storage/. </a:t>
            </a:r>
          </a:p>
          <a:p>
            <a:endParaRPr lang="en-US" baseline="0" dirty="0"/>
          </a:p>
          <a:p>
            <a:r>
              <a:rPr lang="en-US" baseline="0" dirty="0"/>
              <a:t>There are also a number of data transfer options to migrate your current data to Azure. These options include Azure Import/Export, </a:t>
            </a:r>
            <a:r>
              <a:rPr lang="en-US" baseline="0" dirty="0" err="1"/>
              <a:t>AZCopy</a:t>
            </a:r>
            <a:r>
              <a:rPr lang="en-US" baseline="0" dirty="0"/>
              <a:t> and ExpressRoute.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 7:36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900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9" Type="http://schemas.openxmlformats.org/officeDocument/2006/relationships/image" Target="../media/image60.pn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55.png"/><Relationship Id="rId42" Type="http://schemas.openxmlformats.org/officeDocument/2006/relationships/image" Target="../media/image63.png"/><Relationship Id="rId47" Type="http://schemas.openxmlformats.org/officeDocument/2006/relationships/image" Target="../media/image68.png"/><Relationship Id="rId50" Type="http://schemas.openxmlformats.org/officeDocument/2006/relationships/image" Target="../media/image71.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41" Type="http://schemas.openxmlformats.org/officeDocument/2006/relationships/image" Target="../media/image62.png"/><Relationship Id="rId1" Type="http://schemas.openxmlformats.org/officeDocument/2006/relationships/slideMaster" Target="../slideMasters/slideMaster9.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6.png"/><Relationship Id="rId53" Type="http://schemas.openxmlformats.org/officeDocument/2006/relationships/image" Target="../media/image74.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png"/><Relationship Id="rId44" Type="http://schemas.openxmlformats.org/officeDocument/2006/relationships/image" Target="../media/image65.png"/><Relationship Id="rId52" Type="http://schemas.openxmlformats.org/officeDocument/2006/relationships/image" Target="../media/image73.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8" Type="http://schemas.openxmlformats.org/officeDocument/2006/relationships/image" Target="../media/image29.png"/><Relationship Id="rId51" Type="http://schemas.openxmlformats.org/officeDocument/2006/relationships/image" Target="../media/image72.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Master" Target="../slideMasters/slideMaster1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49408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26618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6" y="662654"/>
            <a:ext cx="10461592" cy="5205888"/>
          </a:xfrm>
          <a:prstGeom prst="rect">
            <a:avLst/>
          </a:prstGeom>
        </p:spPr>
      </p:pic>
    </p:spTree>
    <p:extLst>
      <p:ext uri="{BB962C8B-B14F-4D97-AF65-F5344CB8AC3E}">
        <p14:creationId xmlns:p14="http://schemas.microsoft.com/office/powerpoint/2010/main" val="548025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2" y="1394166"/>
            <a:ext cx="7376710" cy="3670791"/>
          </a:xfrm>
          <a:prstGeom prst="rect">
            <a:avLst/>
          </a:prstGeom>
        </p:spPr>
      </p:pic>
    </p:spTree>
    <p:extLst>
      <p:ext uri="{BB962C8B-B14F-4D97-AF65-F5344CB8AC3E}">
        <p14:creationId xmlns:p14="http://schemas.microsoft.com/office/powerpoint/2010/main" val="1050277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Tree>
    <p:extLst>
      <p:ext uri="{BB962C8B-B14F-4D97-AF65-F5344CB8AC3E}">
        <p14:creationId xmlns:p14="http://schemas.microsoft.com/office/powerpoint/2010/main" val="1721271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7317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283327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53340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17014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06323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a:t>Lorem ipsum</a:t>
            </a:r>
          </a:p>
        </p:txBody>
      </p:sp>
    </p:spTree>
    <p:extLst>
      <p:ext uri="{BB962C8B-B14F-4D97-AF65-F5344CB8AC3E}">
        <p14:creationId xmlns:p14="http://schemas.microsoft.com/office/powerpoint/2010/main" val="30262547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1816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262614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396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778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9406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6130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064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483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951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973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56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3471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0006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495300"/>
            <a:ext cx="1451332" cy="310896"/>
          </a:xfrm>
          <a:prstGeom prst="rect">
            <a:avLst/>
          </a:prstGeom>
        </p:spPr>
      </p:pic>
    </p:spTree>
    <p:extLst>
      <p:ext uri="{BB962C8B-B14F-4D97-AF65-F5344CB8AC3E}">
        <p14:creationId xmlns:p14="http://schemas.microsoft.com/office/powerpoint/2010/main" val="34683047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24750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007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6207379"/>
            <a:ext cx="1451332" cy="310896"/>
          </a:xfrm>
          <a:prstGeom prst="rect">
            <a:avLst/>
          </a:prstGeom>
        </p:spPr>
      </p:pic>
      <p:grpSp>
        <p:nvGrpSpPr>
          <p:cNvPr id="2" name="Group 4"/>
          <p:cNvGrpSpPr>
            <a:grpSpLocks noChangeAspect="1"/>
          </p:cNvGrpSpPr>
          <p:nvPr userDrawn="1"/>
        </p:nvGrpSpPr>
        <p:grpSpPr bwMode="auto">
          <a:xfrm>
            <a:off x="6018213" y="846138"/>
            <a:ext cx="5765800" cy="5462588"/>
            <a:chOff x="3791" y="533"/>
            <a:chExt cx="3632" cy="3441"/>
          </a:xfrm>
        </p:grpSpPr>
        <p:grpSp>
          <p:nvGrpSpPr>
            <p:cNvPr id="8" name="Group 205"/>
            <p:cNvGrpSpPr>
              <a:grpSpLocks/>
            </p:cNvGrpSpPr>
            <p:nvPr userDrawn="1"/>
          </p:nvGrpSpPr>
          <p:grpSpPr bwMode="auto">
            <a:xfrm>
              <a:off x="3791" y="799"/>
              <a:ext cx="3478" cy="2181"/>
              <a:chOff x="3791" y="799"/>
              <a:chExt cx="3478" cy="2181"/>
            </a:xfrm>
          </p:grpSpPr>
          <p:sp>
            <p:nvSpPr>
              <p:cNvPr id="186" name="Rectangle 5"/>
              <p:cNvSpPr>
                <a:spLocks noChangeArrowheads="1"/>
              </p:cNvSpPr>
              <p:nvPr userDrawn="1"/>
            </p:nvSpPr>
            <p:spPr bwMode="auto">
              <a:xfrm>
                <a:off x="7003" y="2634"/>
                <a:ext cx="266" cy="27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6"/>
              <p:cNvSpPr>
                <a:spLocks noChangeArrowheads="1"/>
              </p:cNvSpPr>
              <p:nvPr userDrawn="1"/>
            </p:nvSpPr>
            <p:spPr bwMode="auto">
              <a:xfrm>
                <a:off x="4360" y="2228"/>
                <a:ext cx="206" cy="75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7"/>
              <p:cNvSpPr>
                <a:spLocks noChangeArrowheads="1"/>
              </p:cNvSpPr>
              <p:nvPr userDrawn="1"/>
            </p:nvSpPr>
            <p:spPr bwMode="auto">
              <a:xfrm>
                <a:off x="4603" y="2438"/>
                <a:ext cx="332"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8"/>
              <p:cNvSpPr>
                <a:spLocks noChangeArrowheads="1"/>
              </p:cNvSpPr>
              <p:nvPr userDrawn="1"/>
            </p:nvSpPr>
            <p:spPr bwMode="auto">
              <a:xfrm>
                <a:off x="5266" y="2522"/>
                <a:ext cx="318" cy="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9"/>
              <p:cNvSpPr>
                <a:spLocks noChangeArrowheads="1"/>
              </p:cNvSpPr>
              <p:nvPr userDrawn="1"/>
            </p:nvSpPr>
            <p:spPr bwMode="auto">
              <a:xfrm>
                <a:off x="4145" y="2051"/>
                <a:ext cx="248"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0"/>
              <p:cNvSpPr>
                <a:spLocks noChangeArrowheads="1"/>
              </p:cNvSpPr>
              <p:nvPr userDrawn="1"/>
            </p:nvSpPr>
            <p:spPr bwMode="auto">
              <a:xfrm>
                <a:off x="4183"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1"/>
              <p:cNvSpPr>
                <a:spLocks noChangeArrowheads="1"/>
              </p:cNvSpPr>
              <p:nvPr userDrawn="1"/>
            </p:nvSpPr>
            <p:spPr bwMode="auto">
              <a:xfrm>
                <a:off x="4220"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2"/>
              <p:cNvSpPr>
                <a:spLocks noChangeArrowheads="1"/>
              </p:cNvSpPr>
              <p:nvPr userDrawn="1"/>
            </p:nvSpPr>
            <p:spPr bwMode="auto">
              <a:xfrm>
                <a:off x="4262"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3"/>
              <p:cNvSpPr>
                <a:spLocks noChangeArrowheads="1"/>
              </p:cNvSpPr>
              <p:nvPr userDrawn="1"/>
            </p:nvSpPr>
            <p:spPr bwMode="auto">
              <a:xfrm>
                <a:off x="4234"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4"/>
              <p:cNvSpPr>
                <a:spLocks noChangeArrowheads="1"/>
              </p:cNvSpPr>
              <p:nvPr userDrawn="1"/>
            </p:nvSpPr>
            <p:spPr bwMode="auto">
              <a:xfrm>
                <a:off x="4285"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5"/>
              <p:cNvSpPr>
                <a:spLocks noChangeArrowheads="1"/>
              </p:cNvSpPr>
              <p:nvPr userDrawn="1"/>
            </p:nvSpPr>
            <p:spPr bwMode="auto">
              <a:xfrm>
                <a:off x="4164"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6"/>
              <p:cNvSpPr>
                <a:spLocks noChangeArrowheads="1"/>
              </p:cNvSpPr>
              <p:nvPr userDrawn="1"/>
            </p:nvSpPr>
            <p:spPr bwMode="auto">
              <a:xfrm>
                <a:off x="422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7"/>
              <p:cNvSpPr>
                <a:spLocks noChangeArrowheads="1"/>
              </p:cNvSpPr>
              <p:nvPr userDrawn="1"/>
            </p:nvSpPr>
            <p:spPr bwMode="auto">
              <a:xfrm>
                <a:off x="4276"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
              <p:cNvSpPr>
                <a:spLocks noChangeArrowheads="1"/>
              </p:cNvSpPr>
              <p:nvPr userDrawn="1"/>
            </p:nvSpPr>
            <p:spPr bwMode="auto">
              <a:xfrm>
                <a:off x="4328" y="2079"/>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
              <p:cNvSpPr>
                <a:spLocks noChangeArrowheads="1"/>
              </p:cNvSpPr>
              <p:nvPr userDrawn="1"/>
            </p:nvSpPr>
            <p:spPr bwMode="auto">
              <a:xfrm>
                <a:off x="4164"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
              <p:cNvSpPr>
                <a:spLocks noChangeArrowheads="1"/>
              </p:cNvSpPr>
              <p:nvPr userDrawn="1"/>
            </p:nvSpPr>
            <p:spPr bwMode="auto">
              <a:xfrm>
                <a:off x="422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1"/>
              <p:cNvSpPr>
                <a:spLocks noChangeArrowheads="1"/>
              </p:cNvSpPr>
              <p:nvPr userDrawn="1"/>
            </p:nvSpPr>
            <p:spPr bwMode="auto">
              <a:xfrm>
                <a:off x="4276"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2"/>
              <p:cNvSpPr>
                <a:spLocks noChangeArrowheads="1"/>
              </p:cNvSpPr>
              <p:nvPr userDrawn="1"/>
            </p:nvSpPr>
            <p:spPr bwMode="auto">
              <a:xfrm>
                <a:off x="4328" y="213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3"/>
              <p:cNvSpPr>
                <a:spLocks noChangeArrowheads="1"/>
              </p:cNvSpPr>
              <p:nvPr userDrawn="1"/>
            </p:nvSpPr>
            <p:spPr bwMode="auto">
              <a:xfrm>
                <a:off x="4164"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24"/>
              <p:cNvSpPr>
                <a:spLocks noChangeArrowheads="1"/>
              </p:cNvSpPr>
              <p:nvPr userDrawn="1"/>
            </p:nvSpPr>
            <p:spPr bwMode="auto">
              <a:xfrm>
                <a:off x="422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5"/>
              <p:cNvSpPr>
                <a:spLocks noChangeArrowheads="1"/>
              </p:cNvSpPr>
              <p:nvPr userDrawn="1"/>
            </p:nvSpPr>
            <p:spPr bwMode="auto">
              <a:xfrm>
                <a:off x="4276"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26"/>
              <p:cNvSpPr>
                <a:spLocks noChangeArrowheads="1"/>
              </p:cNvSpPr>
              <p:nvPr userDrawn="1"/>
            </p:nvSpPr>
            <p:spPr bwMode="auto">
              <a:xfrm>
                <a:off x="4328" y="2177"/>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27"/>
              <p:cNvSpPr>
                <a:spLocks noChangeArrowheads="1"/>
              </p:cNvSpPr>
              <p:nvPr userDrawn="1"/>
            </p:nvSpPr>
            <p:spPr bwMode="auto">
              <a:xfrm>
                <a:off x="4164"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28"/>
              <p:cNvSpPr>
                <a:spLocks noChangeArrowheads="1"/>
              </p:cNvSpPr>
              <p:nvPr userDrawn="1"/>
            </p:nvSpPr>
            <p:spPr bwMode="auto">
              <a:xfrm>
                <a:off x="422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29"/>
              <p:cNvSpPr>
                <a:spLocks noChangeArrowheads="1"/>
              </p:cNvSpPr>
              <p:nvPr userDrawn="1"/>
            </p:nvSpPr>
            <p:spPr bwMode="auto">
              <a:xfrm>
                <a:off x="4276"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30"/>
              <p:cNvSpPr>
                <a:spLocks noChangeArrowheads="1"/>
              </p:cNvSpPr>
              <p:nvPr userDrawn="1"/>
            </p:nvSpPr>
            <p:spPr bwMode="auto">
              <a:xfrm>
                <a:off x="4328" y="222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31"/>
              <p:cNvSpPr>
                <a:spLocks noChangeArrowheads="1"/>
              </p:cNvSpPr>
              <p:nvPr userDrawn="1"/>
            </p:nvSpPr>
            <p:spPr bwMode="auto">
              <a:xfrm>
                <a:off x="4164"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32"/>
              <p:cNvSpPr>
                <a:spLocks noChangeArrowheads="1"/>
              </p:cNvSpPr>
              <p:nvPr userDrawn="1"/>
            </p:nvSpPr>
            <p:spPr bwMode="auto">
              <a:xfrm>
                <a:off x="422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33"/>
              <p:cNvSpPr>
                <a:spLocks noChangeArrowheads="1"/>
              </p:cNvSpPr>
              <p:nvPr userDrawn="1"/>
            </p:nvSpPr>
            <p:spPr bwMode="auto">
              <a:xfrm>
                <a:off x="4276"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34"/>
              <p:cNvSpPr>
                <a:spLocks noChangeArrowheads="1"/>
              </p:cNvSpPr>
              <p:nvPr userDrawn="1"/>
            </p:nvSpPr>
            <p:spPr bwMode="auto">
              <a:xfrm>
                <a:off x="4328" y="2275"/>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35"/>
              <p:cNvSpPr>
                <a:spLocks noChangeArrowheads="1"/>
              </p:cNvSpPr>
              <p:nvPr userDrawn="1"/>
            </p:nvSpPr>
            <p:spPr bwMode="auto">
              <a:xfrm>
                <a:off x="4164"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36"/>
              <p:cNvSpPr>
                <a:spLocks noChangeArrowheads="1"/>
              </p:cNvSpPr>
              <p:nvPr userDrawn="1"/>
            </p:nvSpPr>
            <p:spPr bwMode="auto">
              <a:xfrm>
                <a:off x="422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37"/>
              <p:cNvSpPr>
                <a:spLocks noChangeArrowheads="1"/>
              </p:cNvSpPr>
              <p:nvPr userDrawn="1"/>
            </p:nvSpPr>
            <p:spPr bwMode="auto">
              <a:xfrm>
                <a:off x="4276"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38"/>
              <p:cNvSpPr>
                <a:spLocks noChangeArrowheads="1"/>
              </p:cNvSpPr>
              <p:nvPr userDrawn="1"/>
            </p:nvSpPr>
            <p:spPr bwMode="auto">
              <a:xfrm>
                <a:off x="4328" y="232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39"/>
              <p:cNvSpPr>
                <a:spLocks noChangeArrowheads="1"/>
              </p:cNvSpPr>
              <p:nvPr userDrawn="1"/>
            </p:nvSpPr>
            <p:spPr bwMode="auto">
              <a:xfrm>
                <a:off x="4164"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40"/>
              <p:cNvSpPr>
                <a:spLocks noChangeArrowheads="1"/>
              </p:cNvSpPr>
              <p:nvPr userDrawn="1"/>
            </p:nvSpPr>
            <p:spPr bwMode="auto">
              <a:xfrm>
                <a:off x="422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41"/>
              <p:cNvSpPr>
                <a:spLocks noChangeArrowheads="1"/>
              </p:cNvSpPr>
              <p:nvPr userDrawn="1"/>
            </p:nvSpPr>
            <p:spPr bwMode="auto">
              <a:xfrm>
                <a:off x="4276"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42"/>
              <p:cNvSpPr>
                <a:spLocks noChangeArrowheads="1"/>
              </p:cNvSpPr>
              <p:nvPr userDrawn="1"/>
            </p:nvSpPr>
            <p:spPr bwMode="auto">
              <a:xfrm>
                <a:off x="4328" y="2373"/>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43"/>
              <p:cNvSpPr>
                <a:spLocks noChangeArrowheads="1"/>
              </p:cNvSpPr>
              <p:nvPr userDrawn="1"/>
            </p:nvSpPr>
            <p:spPr bwMode="auto">
              <a:xfrm>
                <a:off x="4164"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44"/>
              <p:cNvSpPr>
                <a:spLocks noChangeArrowheads="1"/>
              </p:cNvSpPr>
              <p:nvPr userDrawn="1"/>
            </p:nvSpPr>
            <p:spPr bwMode="auto">
              <a:xfrm>
                <a:off x="422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45"/>
              <p:cNvSpPr>
                <a:spLocks noChangeArrowheads="1"/>
              </p:cNvSpPr>
              <p:nvPr userDrawn="1"/>
            </p:nvSpPr>
            <p:spPr bwMode="auto">
              <a:xfrm>
                <a:off x="4276"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6"/>
              <p:cNvSpPr>
                <a:spLocks noChangeArrowheads="1"/>
              </p:cNvSpPr>
              <p:nvPr userDrawn="1"/>
            </p:nvSpPr>
            <p:spPr bwMode="auto">
              <a:xfrm>
                <a:off x="4328" y="2424"/>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7"/>
              <p:cNvSpPr>
                <a:spLocks noChangeArrowheads="1"/>
              </p:cNvSpPr>
              <p:nvPr userDrawn="1"/>
            </p:nvSpPr>
            <p:spPr bwMode="auto">
              <a:xfrm>
                <a:off x="4164"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48"/>
              <p:cNvSpPr>
                <a:spLocks noChangeArrowheads="1"/>
              </p:cNvSpPr>
              <p:nvPr userDrawn="1"/>
            </p:nvSpPr>
            <p:spPr bwMode="auto">
              <a:xfrm>
                <a:off x="422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9"/>
              <p:cNvSpPr>
                <a:spLocks noChangeArrowheads="1"/>
              </p:cNvSpPr>
              <p:nvPr userDrawn="1"/>
            </p:nvSpPr>
            <p:spPr bwMode="auto">
              <a:xfrm>
                <a:off x="4276"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50"/>
              <p:cNvSpPr>
                <a:spLocks noChangeArrowheads="1"/>
              </p:cNvSpPr>
              <p:nvPr userDrawn="1"/>
            </p:nvSpPr>
            <p:spPr bwMode="auto">
              <a:xfrm>
                <a:off x="4328" y="2471"/>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51"/>
              <p:cNvSpPr>
                <a:spLocks noChangeArrowheads="1"/>
              </p:cNvSpPr>
              <p:nvPr userDrawn="1"/>
            </p:nvSpPr>
            <p:spPr bwMode="auto">
              <a:xfrm>
                <a:off x="4164"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52"/>
              <p:cNvSpPr>
                <a:spLocks noChangeArrowheads="1"/>
              </p:cNvSpPr>
              <p:nvPr userDrawn="1"/>
            </p:nvSpPr>
            <p:spPr bwMode="auto">
              <a:xfrm>
                <a:off x="422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53"/>
              <p:cNvSpPr>
                <a:spLocks noChangeArrowheads="1"/>
              </p:cNvSpPr>
              <p:nvPr userDrawn="1"/>
            </p:nvSpPr>
            <p:spPr bwMode="auto">
              <a:xfrm>
                <a:off x="4276"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54"/>
              <p:cNvSpPr>
                <a:spLocks noChangeArrowheads="1"/>
              </p:cNvSpPr>
              <p:nvPr userDrawn="1"/>
            </p:nvSpPr>
            <p:spPr bwMode="auto">
              <a:xfrm>
                <a:off x="4328" y="2522"/>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55"/>
              <p:cNvSpPr>
                <a:spLocks noChangeArrowheads="1"/>
              </p:cNvSpPr>
              <p:nvPr userDrawn="1"/>
            </p:nvSpPr>
            <p:spPr bwMode="auto">
              <a:xfrm>
                <a:off x="4164"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6"/>
              <p:cNvSpPr>
                <a:spLocks noChangeArrowheads="1"/>
              </p:cNvSpPr>
              <p:nvPr userDrawn="1"/>
            </p:nvSpPr>
            <p:spPr bwMode="auto">
              <a:xfrm>
                <a:off x="422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7"/>
              <p:cNvSpPr>
                <a:spLocks noChangeArrowheads="1"/>
              </p:cNvSpPr>
              <p:nvPr userDrawn="1"/>
            </p:nvSpPr>
            <p:spPr bwMode="auto">
              <a:xfrm>
                <a:off x="4276"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58"/>
              <p:cNvSpPr>
                <a:spLocks noChangeArrowheads="1"/>
              </p:cNvSpPr>
              <p:nvPr userDrawn="1"/>
            </p:nvSpPr>
            <p:spPr bwMode="auto">
              <a:xfrm>
                <a:off x="4328" y="2569"/>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59"/>
              <p:cNvSpPr>
                <a:spLocks noChangeArrowheads="1"/>
              </p:cNvSpPr>
              <p:nvPr userDrawn="1"/>
            </p:nvSpPr>
            <p:spPr bwMode="auto">
              <a:xfrm>
                <a:off x="4164"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60"/>
              <p:cNvSpPr>
                <a:spLocks noChangeArrowheads="1"/>
              </p:cNvSpPr>
              <p:nvPr userDrawn="1"/>
            </p:nvSpPr>
            <p:spPr bwMode="auto">
              <a:xfrm>
                <a:off x="422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61"/>
              <p:cNvSpPr>
                <a:spLocks noChangeArrowheads="1"/>
              </p:cNvSpPr>
              <p:nvPr userDrawn="1"/>
            </p:nvSpPr>
            <p:spPr bwMode="auto">
              <a:xfrm>
                <a:off x="4276"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62"/>
              <p:cNvSpPr>
                <a:spLocks noChangeArrowheads="1"/>
              </p:cNvSpPr>
              <p:nvPr userDrawn="1"/>
            </p:nvSpPr>
            <p:spPr bwMode="auto">
              <a:xfrm>
                <a:off x="4328" y="2620"/>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63"/>
              <p:cNvSpPr>
                <a:spLocks noChangeArrowheads="1"/>
              </p:cNvSpPr>
              <p:nvPr userDrawn="1"/>
            </p:nvSpPr>
            <p:spPr bwMode="auto">
              <a:xfrm>
                <a:off x="4164"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64"/>
              <p:cNvSpPr>
                <a:spLocks noChangeArrowheads="1"/>
              </p:cNvSpPr>
              <p:nvPr userDrawn="1"/>
            </p:nvSpPr>
            <p:spPr bwMode="auto">
              <a:xfrm>
                <a:off x="422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65"/>
              <p:cNvSpPr>
                <a:spLocks noChangeArrowheads="1"/>
              </p:cNvSpPr>
              <p:nvPr userDrawn="1"/>
            </p:nvSpPr>
            <p:spPr bwMode="auto">
              <a:xfrm>
                <a:off x="4276"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66"/>
              <p:cNvSpPr>
                <a:spLocks noChangeArrowheads="1"/>
              </p:cNvSpPr>
              <p:nvPr userDrawn="1"/>
            </p:nvSpPr>
            <p:spPr bwMode="auto">
              <a:xfrm>
                <a:off x="4328" y="2672"/>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67"/>
              <p:cNvSpPr>
                <a:spLocks noChangeArrowheads="1"/>
              </p:cNvSpPr>
              <p:nvPr userDrawn="1"/>
            </p:nvSpPr>
            <p:spPr bwMode="auto">
              <a:xfrm>
                <a:off x="4164"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68"/>
              <p:cNvSpPr>
                <a:spLocks noChangeArrowheads="1"/>
              </p:cNvSpPr>
              <p:nvPr userDrawn="1"/>
            </p:nvSpPr>
            <p:spPr bwMode="auto">
              <a:xfrm>
                <a:off x="422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69"/>
              <p:cNvSpPr>
                <a:spLocks noChangeArrowheads="1"/>
              </p:cNvSpPr>
              <p:nvPr userDrawn="1"/>
            </p:nvSpPr>
            <p:spPr bwMode="auto">
              <a:xfrm>
                <a:off x="4276"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70"/>
              <p:cNvSpPr>
                <a:spLocks noChangeArrowheads="1"/>
              </p:cNvSpPr>
              <p:nvPr userDrawn="1"/>
            </p:nvSpPr>
            <p:spPr bwMode="auto">
              <a:xfrm>
                <a:off x="4328" y="271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71"/>
              <p:cNvSpPr>
                <a:spLocks noChangeArrowheads="1"/>
              </p:cNvSpPr>
              <p:nvPr userDrawn="1"/>
            </p:nvSpPr>
            <p:spPr bwMode="auto">
              <a:xfrm>
                <a:off x="4164"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72"/>
              <p:cNvSpPr>
                <a:spLocks noChangeArrowheads="1"/>
              </p:cNvSpPr>
              <p:nvPr userDrawn="1"/>
            </p:nvSpPr>
            <p:spPr bwMode="auto">
              <a:xfrm>
                <a:off x="422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73"/>
              <p:cNvSpPr>
                <a:spLocks noChangeArrowheads="1"/>
              </p:cNvSpPr>
              <p:nvPr userDrawn="1"/>
            </p:nvSpPr>
            <p:spPr bwMode="auto">
              <a:xfrm>
                <a:off x="4276"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74"/>
              <p:cNvSpPr>
                <a:spLocks noChangeArrowheads="1"/>
              </p:cNvSpPr>
              <p:nvPr userDrawn="1"/>
            </p:nvSpPr>
            <p:spPr bwMode="auto">
              <a:xfrm>
                <a:off x="4328" y="277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75"/>
              <p:cNvSpPr>
                <a:spLocks noChangeArrowheads="1"/>
              </p:cNvSpPr>
              <p:nvPr userDrawn="1"/>
            </p:nvSpPr>
            <p:spPr bwMode="auto">
              <a:xfrm>
                <a:off x="4164"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76"/>
              <p:cNvSpPr>
                <a:spLocks noChangeArrowheads="1"/>
              </p:cNvSpPr>
              <p:nvPr userDrawn="1"/>
            </p:nvSpPr>
            <p:spPr bwMode="auto">
              <a:xfrm>
                <a:off x="422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77"/>
              <p:cNvSpPr>
                <a:spLocks noChangeArrowheads="1"/>
              </p:cNvSpPr>
              <p:nvPr userDrawn="1"/>
            </p:nvSpPr>
            <p:spPr bwMode="auto">
              <a:xfrm>
                <a:off x="4276"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78"/>
              <p:cNvSpPr>
                <a:spLocks noChangeArrowheads="1"/>
              </p:cNvSpPr>
              <p:nvPr userDrawn="1"/>
            </p:nvSpPr>
            <p:spPr bwMode="auto">
              <a:xfrm>
                <a:off x="4328" y="281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79"/>
              <p:cNvSpPr>
                <a:spLocks noChangeArrowheads="1"/>
              </p:cNvSpPr>
              <p:nvPr userDrawn="1"/>
            </p:nvSpPr>
            <p:spPr bwMode="auto">
              <a:xfrm>
                <a:off x="419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80"/>
              <p:cNvSpPr>
                <a:spLocks noChangeArrowheads="1"/>
              </p:cNvSpPr>
              <p:nvPr userDrawn="1"/>
            </p:nvSpPr>
            <p:spPr bwMode="auto">
              <a:xfrm>
                <a:off x="4239"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81"/>
              <p:cNvSpPr>
                <a:spLocks noChangeArrowheads="1"/>
              </p:cNvSpPr>
              <p:nvPr userDrawn="1"/>
            </p:nvSpPr>
            <p:spPr bwMode="auto">
              <a:xfrm>
                <a:off x="4285" y="1999"/>
                <a:ext cx="15"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82"/>
              <p:cNvSpPr>
                <a:spLocks noChangeArrowheads="1"/>
              </p:cNvSpPr>
              <p:nvPr userDrawn="1"/>
            </p:nvSpPr>
            <p:spPr bwMode="auto">
              <a:xfrm>
                <a:off x="430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83"/>
              <p:cNvSpPr>
                <a:spLocks noChangeArrowheads="1"/>
              </p:cNvSpPr>
              <p:nvPr userDrawn="1"/>
            </p:nvSpPr>
            <p:spPr bwMode="auto">
              <a:xfrm>
                <a:off x="4328"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84"/>
              <p:cNvSpPr>
                <a:spLocks noChangeArrowheads="1"/>
              </p:cNvSpPr>
              <p:nvPr userDrawn="1"/>
            </p:nvSpPr>
            <p:spPr bwMode="auto">
              <a:xfrm>
                <a:off x="426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85"/>
              <p:cNvSpPr>
                <a:spLocks noChangeArrowheads="1"/>
              </p:cNvSpPr>
              <p:nvPr userDrawn="1"/>
            </p:nvSpPr>
            <p:spPr bwMode="auto">
              <a:xfrm>
                <a:off x="422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86"/>
              <p:cNvSpPr>
                <a:spLocks noChangeArrowheads="1"/>
              </p:cNvSpPr>
              <p:nvPr userDrawn="1"/>
            </p:nvSpPr>
            <p:spPr bwMode="auto">
              <a:xfrm>
                <a:off x="4454" y="2051"/>
                <a:ext cx="252"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87"/>
              <p:cNvSpPr>
                <a:spLocks noChangeArrowheads="1"/>
              </p:cNvSpPr>
              <p:nvPr userDrawn="1"/>
            </p:nvSpPr>
            <p:spPr bwMode="auto">
              <a:xfrm>
                <a:off x="4496"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88"/>
              <p:cNvSpPr>
                <a:spLocks noChangeArrowheads="1"/>
              </p:cNvSpPr>
              <p:nvPr userDrawn="1"/>
            </p:nvSpPr>
            <p:spPr bwMode="auto">
              <a:xfrm>
                <a:off x="4533"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89"/>
              <p:cNvSpPr>
                <a:spLocks noChangeArrowheads="1"/>
              </p:cNvSpPr>
              <p:nvPr userDrawn="1"/>
            </p:nvSpPr>
            <p:spPr bwMode="auto">
              <a:xfrm>
                <a:off x="4570"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90"/>
              <p:cNvSpPr>
                <a:spLocks noChangeArrowheads="1"/>
              </p:cNvSpPr>
              <p:nvPr userDrawn="1"/>
            </p:nvSpPr>
            <p:spPr bwMode="auto">
              <a:xfrm>
                <a:off x="4547"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91"/>
              <p:cNvSpPr>
                <a:spLocks noChangeArrowheads="1"/>
              </p:cNvSpPr>
              <p:nvPr userDrawn="1"/>
            </p:nvSpPr>
            <p:spPr bwMode="auto">
              <a:xfrm>
                <a:off x="4598"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92"/>
              <p:cNvSpPr>
                <a:spLocks noChangeArrowheads="1"/>
              </p:cNvSpPr>
              <p:nvPr userDrawn="1"/>
            </p:nvSpPr>
            <p:spPr bwMode="auto">
              <a:xfrm>
                <a:off x="4477"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93"/>
              <p:cNvSpPr>
                <a:spLocks noChangeArrowheads="1"/>
              </p:cNvSpPr>
              <p:nvPr userDrawn="1"/>
            </p:nvSpPr>
            <p:spPr bwMode="auto">
              <a:xfrm>
                <a:off x="4533"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94"/>
              <p:cNvSpPr>
                <a:spLocks noChangeArrowheads="1"/>
              </p:cNvSpPr>
              <p:nvPr userDrawn="1"/>
            </p:nvSpPr>
            <p:spPr bwMode="auto">
              <a:xfrm>
                <a:off x="4589" y="2079"/>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95"/>
              <p:cNvSpPr>
                <a:spLocks noChangeArrowheads="1"/>
              </p:cNvSpPr>
              <p:nvPr userDrawn="1"/>
            </p:nvSpPr>
            <p:spPr bwMode="auto">
              <a:xfrm>
                <a:off x="464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96"/>
              <p:cNvSpPr>
                <a:spLocks noChangeArrowheads="1"/>
              </p:cNvSpPr>
              <p:nvPr userDrawn="1"/>
            </p:nvSpPr>
            <p:spPr bwMode="auto">
              <a:xfrm>
                <a:off x="4477"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97"/>
              <p:cNvSpPr>
                <a:spLocks noChangeArrowheads="1"/>
              </p:cNvSpPr>
              <p:nvPr userDrawn="1"/>
            </p:nvSpPr>
            <p:spPr bwMode="auto">
              <a:xfrm>
                <a:off x="4533"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98"/>
              <p:cNvSpPr>
                <a:spLocks noChangeArrowheads="1"/>
              </p:cNvSpPr>
              <p:nvPr userDrawn="1"/>
            </p:nvSpPr>
            <p:spPr bwMode="auto">
              <a:xfrm>
                <a:off x="4589" y="213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99"/>
              <p:cNvSpPr>
                <a:spLocks noChangeArrowheads="1"/>
              </p:cNvSpPr>
              <p:nvPr userDrawn="1"/>
            </p:nvSpPr>
            <p:spPr bwMode="auto">
              <a:xfrm>
                <a:off x="464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00"/>
              <p:cNvSpPr>
                <a:spLocks noChangeArrowheads="1"/>
              </p:cNvSpPr>
              <p:nvPr userDrawn="1"/>
            </p:nvSpPr>
            <p:spPr bwMode="auto">
              <a:xfrm>
                <a:off x="4477"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101"/>
              <p:cNvSpPr>
                <a:spLocks noChangeArrowheads="1"/>
              </p:cNvSpPr>
              <p:nvPr userDrawn="1"/>
            </p:nvSpPr>
            <p:spPr bwMode="auto">
              <a:xfrm>
                <a:off x="4533"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02"/>
              <p:cNvSpPr>
                <a:spLocks noChangeArrowheads="1"/>
              </p:cNvSpPr>
              <p:nvPr userDrawn="1"/>
            </p:nvSpPr>
            <p:spPr bwMode="auto">
              <a:xfrm>
                <a:off x="4589" y="2177"/>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03"/>
              <p:cNvSpPr>
                <a:spLocks noChangeArrowheads="1"/>
              </p:cNvSpPr>
              <p:nvPr userDrawn="1"/>
            </p:nvSpPr>
            <p:spPr bwMode="auto">
              <a:xfrm>
                <a:off x="464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104"/>
              <p:cNvSpPr>
                <a:spLocks noChangeArrowheads="1"/>
              </p:cNvSpPr>
              <p:nvPr userDrawn="1"/>
            </p:nvSpPr>
            <p:spPr bwMode="auto">
              <a:xfrm>
                <a:off x="4477"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105"/>
              <p:cNvSpPr>
                <a:spLocks noChangeArrowheads="1"/>
              </p:cNvSpPr>
              <p:nvPr userDrawn="1"/>
            </p:nvSpPr>
            <p:spPr bwMode="auto">
              <a:xfrm>
                <a:off x="4533"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106"/>
              <p:cNvSpPr>
                <a:spLocks noChangeArrowheads="1"/>
              </p:cNvSpPr>
              <p:nvPr userDrawn="1"/>
            </p:nvSpPr>
            <p:spPr bwMode="auto">
              <a:xfrm>
                <a:off x="4589" y="222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107"/>
              <p:cNvSpPr>
                <a:spLocks noChangeArrowheads="1"/>
              </p:cNvSpPr>
              <p:nvPr userDrawn="1"/>
            </p:nvSpPr>
            <p:spPr bwMode="auto">
              <a:xfrm>
                <a:off x="464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108"/>
              <p:cNvSpPr>
                <a:spLocks noChangeArrowheads="1"/>
              </p:cNvSpPr>
              <p:nvPr userDrawn="1"/>
            </p:nvSpPr>
            <p:spPr bwMode="auto">
              <a:xfrm>
                <a:off x="4477"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109"/>
              <p:cNvSpPr>
                <a:spLocks noChangeArrowheads="1"/>
              </p:cNvSpPr>
              <p:nvPr userDrawn="1"/>
            </p:nvSpPr>
            <p:spPr bwMode="auto">
              <a:xfrm>
                <a:off x="4533"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110"/>
              <p:cNvSpPr>
                <a:spLocks noChangeArrowheads="1"/>
              </p:cNvSpPr>
              <p:nvPr userDrawn="1"/>
            </p:nvSpPr>
            <p:spPr bwMode="auto">
              <a:xfrm>
                <a:off x="4589" y="2275"/>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111"/>
              <p:cNvSpPr>
                <a:spLocks noChangeArrowheads="1"/>
              </p:cNvSpPr>
              <p:nvPr userDrawn="1"/>
            </p:nvSpPr>
            <p:spPr bwMode="auto">
              <a:xfrm>
                <a:off x="464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12"/>
              <p:cNvSpPr>
                <a:spLocks noChangeArrowheads="1"/>
              </p:cNvSpPr>
              <p:nvPr userDrawn="1"/>
            </p:nvSpPr>
            <p:spPr bwMode="auto">
              <a:xfrm>
                <a:off x="4477"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13"/>
              <p:cNvSpPr>
                <a:spLocks noChangeArrowheads="1"/>
              </p:cNvSpPr>
              <p:nvPr userDrawn="1"/>
            </p:nvSpPr>
            <p:spPr bwMode="auto">
              <a:xfrm>
                <a:off x="4533"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114"/>
              <p:cNvSpPr>
                <a:spLocks noChangeArrowheads="1"/>
              </p:cNvSpPr>
              <p:nvPr userDrawn="1"/>
            </p:nvSpPr>
            <p:spPr bwMode="auto">
              <a:xfrm>
                <a:off x="4589" y="232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15"/>
              <p:cNvSpPr>
                <a:spLocks noChangeArrowheads="1"/>
              </p:cNvSpPr>
              <p:nvPr userDrawn="1"/>
            </p:nvSpPr>
            <p:spPr bwMode="auto">
              <a:xfrm>
                <a:off x="464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16"/>
              <p:cNvSpPr>
                <a:spLocks noChangeArrowheads="1"/>
              </p:cNvSpPr>
              <p:nvPr userDrawn="1"/>
            </p:nvSpPr>
            <p:spPr bwMode="auto">
              <a:xfrm>
                <a:off x="4477"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117"/>
              <p:cNvSpPr>
                <a:spLocks noChangeArrowheads="1"/>
              </p:cNvSpPr>
              <p:nvPr userDrawn="1"/>
            </p:nvSpPr>
            <p:spPr bwMode="auto">
              <a:xfrm>
                <a:off x="4533"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118"/>
              <p:cNvSpPr>
                <a:spLocks noChangeArrowheads="1"/>
              </p:cNvSpPr>
              <p:nvPr userDrawn="1"/>
            </p:nvSpPr>
            <p:spPr bwMode="auto">
              <a:xfrm>
                <a:off x="4589" y="2373"/>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119"/>
              <p:cNvSpPr>
                <a:spLocks noChangeArrowheads="1"/>
              </p:cNvSpPr>
              <p:nvPr userDrawn="1"/>
            </p:nvSpPr>
            <p:spPr bwMode="auto">
              <a:xfrm>
                <a:off x="464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0"/>
              <p:cNvSpPr>
                <a:spLocks noChangeArrowheads="1"/>
              </p:cNvSpPr>
              <p:nvPr userDrawn="1"/>
            </p:nvSpPr>
            <p:spPr bwMode="auto">
              <a:xfrm>
                <a:off x="4477"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121"/>
              <p:cNvSpPr>
                <a:spLocks noChangeArrowheads="1"/>
              </p:cNvSpPr>
              <p:nvPr userDrawn="1"/>
            </p:nvSpPr>
            <p:spPr bwMode="auto">
              <a:xfrm>
                <a:off x="4533"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122"/>
              <p:cNvSpPr>
                <a:spLocks noChangeArrowheads="1"/>
              </p:cNvSpPr>
              <p:nvPr userDrawn="1"/>
            </p:nvSpPr>
            <p:spPr bwMode="auto">
              <a:xfrm>
                <a:off x="4589" y="2424"/>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123"/>
              <p:cNvSpPr>
                <a:spLocks noChangeArrowheads="1"/>
              </p:cNvSpPr>
              <p:nvPr userDrawn="1"/>
            </p:nvSpPr>
            <p:spPr bwMode="auto">
              <a:xfrm>
                <a:off x="464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124"/>
              <p:cNvSpPr>
                <a:spLocks noChangeArrowheads="1"/>
              </p:cNvSpPr>
              <p:nvPr userDrawn="1"/>
            </p:nvSpPr>
            <p:spPr bwMode="auto">
              <a:xfrm>
                <a:off x="4477"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125"/>
              <p:cNvSpPr>
                <a:spLocks noChangeArrowheads="1"/>
              </p:cNvSpPr>
              <p:nvPr userDrawn="1"/>
            </p:nvSpPr>
            <p:spPr bwMode="auto">
              <a:xfrm>
                <a:off x="4533"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126"/>
              <p:cNvSpPr>
                <a:spLocks noChangeArrowheads="1"/>
              </p:cNvSpPr>
              <p:nvPr userDrawn="1"/>
            </p:nvSpPr>
            <p:spPr bwMode="auto">
              <a:xfrm>
                <a:off x="4589" y="2471"/>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127"/>
              <p:cNvSpPr>
                <a:spLocks noChangeArrowheads="1"/>
              </p:cNvSpPr>
              <p:nvPr userDrawn="1"/>
            </p:nvSpPr>
            <p:spPr bwMode="auto">
              <a:xfrm>
                <a:off x="464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128"/>
              <p:cNvSpPr>
                <a:spLocks noChangeArrowheads="1"/>
              </p:cNvSpPr>
              <p:nvPr userDrawn="1"/>
            </p:nvSpPr>
            <p:spPr bwMode="auto">
              <a:xfrm>
                <a:off x="4477"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129"/>
              <p:cNvSpPr>
                <a:spLocks noChangeArrowheads="1"/>
              </p:cNvSpPr>
              <p:nvPr userDrawn="1"/>
            </p:nvSpPr>
            <p:spPr bwMode="auto">
              <a:xfrm>
                <a:off x="4533"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130"/>
              <p:cNvSpPr>
                <a:spLocks noChangeArrowheads="1"/>
              </p:cNvSpPr>
              <p:nvPr userDrawn="1"/>
            </p:nvSpPr>
            <p:spPr bwMode="auto">
              <a:xfrm>
                <a:off x="4589" y="2522"/>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131"/>
              <p:cNvSpPr>
                <a:spLocks noChangeArrowheads="1"/>
              </p:cNvSpPr>
              <p:nvPr userDrawn="1"/>
            </p:nvSpPr>
            <p:spPr bwMode="auto">
              <a:xfrm>
                <a:off x="464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132"/>
              <p:cNvSpPr>
                <a:spLocks noChangeArrowheads="1"/>
              </p:cNvSpPr>
              <p:nvPr userDrawn="1"/>
            </p:nvSpPr>
            <p:spPr bwMode="auto">
              <a:xfrm>
                <a:off x="4477"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133"/>
              <p:cNvSpPr>
                <a:spLocks noChangeArrowheads="1"/>
              </p:cNvSpPr>
              <p:nvPr userDrawn="1"/>
            </p:nvSpPr>
            <p:spPr bwMode="auto">
              <a:xfrm>
                <a:off x="4533"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134"/>
              <p:cNvSpPr>
                <a:spLocks noChangeArrowheads="1"/>
              </p:cNvSpPr>
              <p:nvPr userDrawn="1"/>
            </p:nvSpPr>
            <p:spPr bwMode="auto">
              <a:xfrm>
                <a:off x="4589" y="2569"/>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135"/>
              <p:cNvSpPr>
                <a:spLocks noChangeArrowheads="1"/>
              </p:cNvSpPr>
              <p:nvPr userDrawn="1"/>
            </p:nvSpPr>
            <p:spPr bwMode="auto">
              <a:xfrm>
                <a:off x="464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36"/>
              <p:cNvSpPr>
                <a:spLocks noChangeArrowheads="1"/>
              </p:cNvSpPr>
              <p:nvPr userDrawn="1"/>
            </p:nvSpPr>
            <p:spPr bwMode="auto">
              <a:xfrm>
                <a:off x="4477"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37"/>
              <p:cNvSpPr>
                <a:spLocks noChangeArrowheads="1"/>
              </p:cNvSpPr>
              <p:nvPr userDrawn="1"/>
            </p:nvSpPr>
            <p:spPr bwMode="auto">
              <a:xfrm>
                <a:off x="4533"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38"/>
              <p:cNvSpPr>
                <a:spLocks noChangeArrowheads="1"/>
              </p:cNvSpPr>
              <p:nvPr userDrawn="1"/>
            </p:nvSpPr>
            <p:spPr bwMode="auto">
              <a:xfrm>
                <a:off x="4589" y="2620"/>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39"/>
              <p:cNvSpPr>
                <a:spLocks noChangeArrowheads="1"/>
              </p:cNvSpPr>
              <p:nvPr userDrawn="1"/>
            </p:nvSpPr>
            <p:spPr bwMode="auto">
              <a:xfrm>
                <a:off x="464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40"/>
              <p:cNvSpPr>
                <a:spLocks noChangeArrowheads="1"/>
              </p:cNvSpPr>
              <p:nvPr userDrawn="1"/>
            </p:nvSpPr>
            <p:spPr bwMode="auto">
              <a:xfrm>
                <a:off x="4477"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41"/>
              <p:cNvSpPr>
                <a:spLocks noChangeArrowheads="1"/>
              </p:cNvSpPr>
              <p:nvPr userDrawn="1"/>
            </p:nvSpPr>
            <p:spPr bwMode="auto">
              <a:xfrm>
                <a:off x="4533"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42"/>
              <p:cNvSpPr>
                <a:spLocks noChangeArrowheads="1"/>
              </p:cNvSpPr>
              <p:nvPr userDrawn="1"/>
            </p:nvSpPr>
            <p:spPr bwMode="auto">
              <a:xfrm>
                <a:off x="4589" y="2672"/>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43"/>
              <p:cNvSpPr>
                <a:spLocks noChangeArrowheads="1"/>
              </p:cNvSpPr>
              <p:nvPr userDrawn="1"/>
            </p:nvSpPr>
            <p:spPr bwMode="auto">
              <a:xfrm>
                <a:off x="464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44"/>
              <p:cNvSpPr>
                <a:spLocks noChangeArrowheads="1"/>
              </p:cNvSpPr>
              <p:nvPr userDrawn="1"/>
            </p:nvSpPr>
            <p:spPr bwMode="auto">
              <a:xfrm>
                <a:off x="4477"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45"/>
              <p:cNvSpPr>
                <a:spLocks noChangeArrowheads="1"/>
              </p:cNvSpPr>
              <p:nvPr userDrawn="1"/>
            </p:nvSpPr>
            <p:spPr bwMode="auto">
              <a:xfrm>
                <a:off x="4533"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46"/>
              <p:cNvSpPr>
                <a:spLocks noChangeArrowheads="1"/>
              </p:cNvSpPr>
              <p:nvPr userDrawn="1"/>
            </p:nvSpPr>
            <p:spPr bwMode="auto">
              <a:xfrm>
                <a:off x="4589" y="271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47"/>
              <p:cNvSpPr>
                <a:spLocks noChangeArrowheads="1"/>
              </p:cNvSpPr>
              <p:nvPr userDrawn="1"/>
            </p:nvSpPr>
            <p:spPr bwMode="auto">
              <a:xfrm>
                <a:off x="464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48"/>
              <p:cNvSpPr>
                <a:spLocks noChangeArrowheads="1"/>
              </p:cNvSpPr>
              <p:nvPr userDrawn="1"/>
            </p:nvSpPr>
            <p:spPr bwMode="auto">
              <a:xfrm>
                <a:off x="4477"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49"/>
              <p:cNvSpPr>
                <a:spLocks noChangeArrowheads="1"/>
              </p:cNvSpPr>
              <p:nvPr userDrawn="1"/>
            </p:nvSpPr>
            <p:spPr bwMode="auto">
              <a:xfrm>
                <a:off x="4533"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50"/>
              <p:cNvSpPr>
                <a:spLocks noChangeArrowheads="1"/>
              </p:cNvSpPr>
              <p:nvPr userDrawn="1"/>
            </p:nvSpPr>
            <p:spPr bwMode="auto">
              <a:xfrm>
                <a:off x="4589" y="277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51"/>
              <p:cNvSpPr>
                <a:spLocks noChangeArrowheads="1"/>
              </p:cNvSpPr>
              <p:nvPr userDrawn="1"/>
            </p:nvSpPr>
            <p:spPr bwMode="auto">
              <a:xfrm>
                <a:off x="464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52"/>
              <p:cNvSpPr>
                <a:spLocks noChangeArrowheads="1"/>
              </p:cNvSpPr>
              <p:nvPr userDrawn="1"/>
            </p:nvSpPr>
            <p:spPr bwMode="auto">
              <a:xfrm>
                <a:off x="4477"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53"/>
              <p:cNvSpPr>
                <a:spLocks noChangeArrowheads="1"/>
              </p:cNvSpPr>
              <p:nvPr userDrawn="1"/>
            </p:nvSpPr>
            <p:spPr bwMode="auto">
              <a:xfrm>
                <a:off x="4533"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54"/>
              <p:cNvSpPr>
                <a:spLocks noChangeArrowheads="1"/>
              </p:cNvSpPr>
              <p:nvPr userDrawn="1"/>
            </p:nvSpPr>
            <p:spPr bwMode="auto">
              <a:xfrm>
                <a:off x="4589" y="281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55"/>
              <p:cNvSpPr>
                <a:spLocks noChangeArrowheads="1"/>
              </p:cNvSpPr>
              <p:nvPr userDrawn="1"/>
            </p:nvSpPr>
            <p:spPr bwMode="auto">
              <a:xfrm>
                <a:off x="464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56"/>
              <p:cNvSpPr>
                <a:spLocks noChangeArrowheads="1"/>
              </p:cNvSpPr>
              <p:nvPr userDrawn="1"/>
            </p:nvSpPr>
            <p:spPr bwMode="auto">
              <a:xfrm>
                <a:off x="451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157"/>
              <p:cNvSpPr>
                <a:spLocks noChangeArrowheads="1"/>
              </p:cNvSpPr>
              <p:nvPr userDrawn="1"/>
            </p:nvSpPr>
            <p:spPr bwMode="auto">
              <a:xfrm>
                <a:off x="455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158"/>
              <p:cNvSpPr>
                <a:spLocks noChangeArrowheads="1"/>
              </p:cNvSpPr>
              <p:nvPr userDrawn="1"/>
            </p:nvSpPr>
            <p:spPr bwMode="auto">
              <a:xfrm>
                <a:off x="459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59"/>
              <p:cNvSpPr>
                <a:spLocks noChangeArrowheads="1"/>
              </p:cNvSpPr>
              <p:nvPr userDrawn="1"/>
            </p:nvSpPr>
            <p:spPr bwMode="auto">
              <a:xfrm>
                <a:off x="461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60"/>
              <p:cNvSpPr>
                <a:spLocks noChangeArrowheads="1"/>
              </p:cNvSpPr>
              <p:nvPr userDrawn="1"/>
            </p:nvSpPr>
            <p:spPr bwMode="auto">
              <a:xfrm>
                <a:off x="464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61"/>
              <p:cNvSpPr>
                <a:spLocks noChangeArrowheads="1"/>
              </p:cNvSpPr>
              <p:nvPr userDrawn="1"/>
            </p:nvSpPr>
            <p:spPr bwMode="auto">
              <a:xfrm>
                <a:off x="4575"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62"/>
              <p:cNvSpPr>
                <a:spLocks noChangeArrowheads="1"/>
              </p:cNvSpPr>
              <p:nvPr userDrawn="1"/>
            </p:nvSpPr>
            <p:spPr bwMode="auto">
              <a:xfrm>
                <a:off x="4533"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63"/>
              <p:cNvSpPr>
                <a:spLocks/>
              </p:cNvSpPr>
              <p:nvPr userDrawn="1"/>
            </p:nvSpPr>
            <p:spPr bwMode="auto">
              <a:xfrm>
                <a:off x="3791" y="799"/>
                <a:ext cx="737" cy="416"/>
              </a:xfrm>
              <a:custGeom>
                <a:avLst/>
                <a:gdLst>
                  <a:gd name="T0" fmla="*/ 132 w 158"/>
                  <a:gd name="T1" fmla="*/ 37 h 89"/>
                  <a:gd name="T2" fmla="*/ 129 w 158"/>
                  <a:gd name="T3" fmla="*/ 38 h 89"/>
                  <a:gd name="T4" fmla="*/ 132 w 158"/>
                  <a:gd name="T5" fmla="*/ 26 h 89"/>
                  <a:gd name="T6" fmla="*/ 106 w 158"/>
                  <a:gd name="T7" fmla="*/ 0 h 89"/>
                  <a:gd name="T8" fmla="*/ 80 w 158"/>
                  <a:gd name="T9" fmla="*/ 23 h 89"/>
                  <a:gd name="T10" fmla="*/ 61 w 158"/>
                  <a:gd name="T11" fmla="*/ 14 h 89"/>
                  <a:gd name="T12" fmla="*/ 35 w 158"/>
                  <a:gd name="T13" fmla="*/ 39 h 89"/>
                  <a:gd name="T14" fmla="*/ 26 w 158"/>
                  <a:gd name="T15" fmla="*/ 37 h 89"/>
                  <a:gd name="T16" fmla="*/ 0 w 158"/>
                  <a:gd name="T17" fmla="*/ 63 h 89"/>
                  <a:gd name="T18" fmla="*/ 26 w 158"/>
                  <a:gd name="T19" fmla="*/ 89 h 89"/>
                  <a:gd name="T20" fmla="*/ 132 w 158"/>
                  <a:gd name="T21" fmla="*/ 89 h 89"/>
                  <a:gd name="T22" fmla="*/ 158 w 158"/>
                  <a:gd name="T23" fmla="*/ 63 h 89"/>
                  <a:gd name="T24" fmla="*/ 132 w 158"/>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89">
                    <a:moveTo>
                      <a:pt x="132" y="37"/>
                    </a:moveTo>
                    <a:cubicBezTo>
                      <a:pt x="131" y="37"/>
                      <a:pt x="130" y="37"/>
                      <a:pt x="129" y="38"/>
                    </a:cubicBezTo>
                    <a:cubicBezTo>
                      <a:pt x="131" y="34"/>
                      <a:pt x="132" y="30"/>
                      <a:pt x="132" y="26"/>
                    </a:cubicBezTo>
                    <a:cubicBezTo>
                      <a:pt x="132" y="12"/>
                      <a:pt x="120" y="0"/>
                      <a:pt x="106" y="0"/>
                    </a:cubicBezTo>
                    <a:cubicBezTo>
                      <a:pt x="93" y="0"/>
                      <a:pt x="82" y="10"/>
                      <a:pt x="80" y="23"/>
                    </a:cubicBezTo>
                    <a:cubicBezTo>
                      <a:pt x="75" y="18"/>
                      <a:pt x="69" y="14"/>
                      <a:pt x="61" y="14"/>
                    </a:cubicBezTo>
                    <a:cubicBezTo>
                      <a:pt x="47" y="14"/>
                      <a:pt x="36" y="25"/>
                      <a:pt x="35" y="39"/>
                    </a:cubicBezTo>
                    <a:cubicBezTo>
                      <a:pt x="32" y="38"/>
                      <a:pt x="29" y="37"/>
                      <a:pt x="26" y="37"/>
                    </a:cubicBezTo>
                    <a:cubicBezTo>
                      <a:pt x="12" y="37"/>
                      <a:pt x="0" y="49"/>
                      <a:pt x="0" y="63"/>
                    </a:cubicBezTo>
                    <a:cubicBezTo>
                      <a:pt x="0" y="78"/>
                      <a:pt x="12" y="89"/>
                      <a:pt x="26" y="89"/>
                    </a:cubicBezTo>
                    <a:cubicBezTo>
                      <a:pt x="132" y="89"/>
                      <a:pt x="132" y="89"/>
                      <a:pt x="132" y="89"/>
                    </a:cubicBezTo>
                    <a:cubicBezTo>
                      <a:pt x="146" y="89"/>
                      <a:pt x="158" y="78"/>
                      <a:pt x="158" y="63"/>
                    </a:cubicBezTo>
                    <a:cubicBezTo>
                      <a:pt x="158" y="49"/>
                      <a:pt x="146" y="37"/>
                      <a:pt x="132" y="3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64"/>
              <p:cNvSpPr>
                <a:spLocks/>
              </p:cNvSpPr>
              <p:nvPr userDrawn="1"/>
            </p:nvSpPr>
            <p:spPr bwMode="auto">
              <a:xfrm>
                <a:off x="5980" y="1275"/>
                <a:ext cx="1121" cy="598"/>
              </a:xfrm>
              <a:custGeom>
                <a:avLst/>
                <a:gdLst>
                  <a:gd name="T0" fmla="*/ 208 w 240"/>
                  <a:gd name="T1" fmla="*/ 63 h 128"/>
                  <a:gd name="T2" fmla="*/ 207 w 240"/>
                  <a:gd name="T3" fmla="*/ 63 h 128"/>
                  <a:gd name="T4" fmla="*/ 143 w 240"/>
                  <a:gd name="T5" fmla="*/ 0 h 128"/>
                  <a:gd name="T6" fmla="*/ 79 w 240"/>
                  <a:gd name="T7" fmla="*/ 56 h 128"/>
                  <a:gd name="T8" fmla="*/ 44 w 240"/>
                  <a:gd name="T9" fmla="*/ 39 h 128"/>
                  <a:gd name="T10" fmla="*/ 0 w 240"/>
                  <a:gd name="T11" fmla="*/ 84 h 128"/>
                  <a:gd name="T12" fmla="*/ 44 w 240"/>
                  <a:gd name="T13" fmla="*/ 128 h 128"/>
                  <a:gd name="T14" fmla="*/ 208 w 240"/>
                  <a:gd name="T15" fmla="*/ 128 h 128"/>
                  <a:gd name="T16" fmla="*/ 240 w 240"/>
                  <a:gd name="T17" fmla="*/ 96 h 128"/>
                  <a:gd name="T18" fmla="*/ 208 w 240"/>
                  <a:gd name="T1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28">
                    <a:moveTo>
                      <a:pt x="208" y="63"/>
                    </a:moveTo>
                    <a:cubicBezTo>
                      <a:pt x="207" y="63"/>
                      <a:pt x="207" y="63"/>
                      <a:pt x="207" y="63"/>
                    </a:cubicBezTo>
                    <a:cubicBezTo>
                      <a:pt x="206" y="28"/>
                      <a:pt x="178" y="0"/>
                      <a:pt x="143" y="0"/>
                    </a:cubicBezTo>
                    <a:cubicBezTo>
                      <a:pt x="110" y="0"/>
                      <a:pt x="83" y="24"/>
                      <a:pt x="79" y="56"/>
                    </a:cubicBezTo>
                    <a:cubicBezTo>
                      <a:pt x="71" y="46"/>
                      <a:pt x="58" y="39"/>
                      <a:pt x="44" y="39"/>
                    </a:cubicBezTo>
                    <a:cubicBezTo>
                      <a:pt x="20" y="39"/>
                      <a:pt x="0" y="59"/>
                      <a:pt x="0" y="84"/>
                    </a:cubicBezTo>
                    <a:cubicBezTo>
                      <a:pt x="0" y="108"/>
                      <a:pt x="20" y="128"/>
                      <a:pt x="44" y="128"/>
                    </a:cubicBezTo>
                    <a:cubicBezTo>
                      <a:pt x="208" y="128"/>
                      <a:pt x="208" y="128"/>
                      <a:pt x="208" y="128"/>
                    </a:cubicBezTo>
                    <a:cubicBezTo>
                      <a:pt x="226" y="128"/>
                      <a:pt x="240" y="114"/>
                      <a:pt x="240" y="96"/>
                    </a:cubicBezTo>
                    <a:cubicBezTo>
                      <a:pt x="240" y="78"/>
                      <a:pt x="226" y="63"/>
                      <a:pt x="208" y="63"/>
                    </a:cubicBez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165"/>
              <p:cNvSpPr>
                <a:spLocks noChangeArrowheads="1"/>
              </p:cNvSpPr>
              <p:nvPr userDrawn="1"/>
            </p:nvSpPr>
            <p:spPr bwMode="auto">
              <a:xfrm>
                <a:off x="5943" y="2466"/>
                <a:ext cx="332" cy="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166"/>
              <p:cNvSpPr>
                <a:spLocks noChangeArrowheads="1"/>
              </p:cNvSpPr>
              <p:nvPr userDrawn="1"/>
            </p:nvSpPr>
            <p:spPr bwMode="auto">
              <a:xfrm>
                <a:off x="6480" y="2205"/>
                <a:ext cx="215" cy="68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67"/>
              <p:cNvSpPr>
                <a:spLocks/>
              </p:cNvSpPr>
              <p:nvPr userDrawn="1"/>
            </p:nvSpPr>
            <p:spPr bwMode="auto">
              <a:xfrm>
                <a:off x="6695" y="2205"/>
                <a:ext cx="252" cy="681"/>
              </a:xfrm>
              <a:custGeom>
                <a:avLst/>
                <a:gdLst>
                  <a:gd name="T0" fmla="*/ 0 w 252"/>
                  <a:gd name="T1" fmla="*/ 0 h 681"/>
                  <a:gd name="T2" fmla="*/ 252 w 252"/>
                  <a:gd name="T3" fmla="*/ 140 h 681"/>
                  <a:gd name="T4" fmla="*/ 252 w 252"/>
                  <a:gd name="T5" fmla="*/ 681 h 681"/>
                  <a:gd name="T6" fmla="*/ 0 w 252"/>
                  <a:gd name="T7" fmla="*/ 681 h 681"/>
                  <a:gd name="T8" fmla="*/ 0 w 252"/>
                  <a:gd name="T9" fmla="*/ 0 h 681"/>
                </a:gdLst>
                <a:ahLst/>
                <a:cxnLst>
                  <a:cxn ang="0">
                    <a:pos x="T0" y="T1"/>
                  </a:cxn>
                  <a:cxn ang="0">
                    <a:pos x="T2" y="T3"/>
                  </a:cxn>
                  <a:cxn ang="0">
                    <a:pos x="T4" y="T5"/>
                  </a:cxn>
                  <a:cxn ang="0">
                    <a:pos x="T6" y="T7"/>
                  </a:cxn>
                  <a:cxn ang="0">
                    <a:pos x="T8" y="T9"/>
                  </a:cxn>
                </a:cxnLst>
                <a:rect l="0" t="0" r="r" b="b"/>
                <a:pathLst>
                  <a:path w="252" h="681">
                    <a:moveTo>
                      <a:pt x="0" y="0"/>
                    </a:moveTo>
                    <a:lnTo>
                      <a:pt x="252" y="140"/>
                    </a:lnTo>
                    <a:lnTo>
                      <a:pt x="252" y="681"/>
                    </a:lnTo>
                    <a:lnTo>
                      <a:pt x="0" y="681"/>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168"/>
              <p:cNvSpPr>
                <a:spLocks noChangeArrowheads="1"/>
              </p:cNvSpPr>
              <p:nvPr userDrawn="1"/>
            </p:nvSpPr>
            <p:spPr bwMode="auto">
              <a:xfrm>
                <a:off x="5499" y="1976"/>
                <a:ext cx="281" cy="9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169"/>
              <p:cNvSpPr>
                <a:spLocks noChangeArrowheads="1"/>
              </p:cNvSpPr>
              <p:nvPr userDrawn="1"/>
            </p:nvSpPr>
            <p:spPr bwMode="auto">
              <a:xfrm>
                <a:off x="5878" y="1458"/>
                <a:ext cx="88" cy="141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70"/>
              <p:cNvSpPr>
                <a:spLocks noChangeArrowheads="1"/>
              </p:cNvSpPr>
              <p:nvPr userDrawn="1"/>
            </p:nvSpPr>
            <p:spPr bwMode="auto">
              <a:xfrm>
                <a:off x="5756" y="1070"/>
                <a:ext cx="14"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71"/>
              <p:cNvSpPr>
                <a:spLocks noChangeArrowheads="1"/>
              </p:cNvSpPr>
              <p:nvPr userDrawn="1"/>
            </p:nvSpPr>
            <p:spPr bwMode="auto">
              <a:xfrm>
                <a:off x="5626" y="1486"/>
                <a:ext cx="252" cy="139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72"/>
              <p:cNvSpPr>
                <a:spLocks noChangeArrowheads="1"/>
              </p:cNvSpPr>
              <p:nvPr userDrawn="1"/>
            </p:nvSpPr>
            <p:spPr bwMode="auto">
              <a:xfrm>
                <a:off x="5710" y="1486"/>
                <a:ext cx="168" cy="13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73"/>
              <p:cNvSpPr>
                <a:spLocks/>
              </p:cNvSpPr>
              <p:nvPr userDrawn="1"/>
            </p:nvSpPr>
            <p:spPr bwMode="auto">
              <a:xfrm>
                <a:off x="5710" y="1812"/>
                <a:ext cx="149" cy="1065"/>
              </a:xfrm>
              <a:custGeom>
                <a:avLst/>
                <a:gdLst>
                  <a:gd name="T0" fmla="*/ 0 w 149"/>
                  <a:gd name="T1" fmla="*/ 0 h 1065"/>
                  <a:gd name="T2" fmla="*/ 0 w 149"/>
                  <a:gd name="T3" fmla="*/ 1065 h 1065"/>
                  <a:gd name="T4" fmla="*/ 149 w 149"/>
                  <a:gd name="T5" fmla="*/ 1065 h 1065"/>
                  <a:gd name="T6" fmla="*/ 0 w 149"/>
                  <a:gd name="T7" fmla="*/ 0 h 1065"/>
                </a:gdLst>
                <a:ahLst/>
                <a:cxnLst>
                  <a:cxn ang="0">
                    <a:pos x="T0" y="T1"/>
                  </a:cxn>
                  <a:cxn ang="0">
                    <a:pos x="T2" y="T3"/>
                  </a:cxn>
                  <a:cxn ang="0">
                    <a:pos x="T4" y="T5"/>
                  </a:cxn>
                  <a:cxn ang="0">
                    <a:pos x="T6" y="T7"/>
                  </a:cxn>
                </a:cxnLst>
                <a:rect l="0" t="0" r="r" b="b"/>
                <a:pathLst>
                  <a:path w="149" h="1065">
                    <a:moveTo>
                      <a:pt x="0" y="0"/>
                    </a:moveTo>
                    <a:lnTo>
                      <a:pt x="0" y="1065"/>
                    </a:lnTo>
                    <a:lnTo>
                      <a:pt x="149" y="1065"/>
                    </a:lnTo>
                    <a:lnTo>
                      <a:pt x="0" y="0"/>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74"/>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75"/>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76"/>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77"/>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78"/>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79"/>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80"/>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181"/>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182"/>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183"/>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84"/>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185"/>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186"/>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87"/>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88"/>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89"/>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90"/>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91"/>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92"/>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93"/>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94"/>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95"/>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96"/>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97"/>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98"/>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99"/>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200"/>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201"/>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202"/>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203"/>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Rectangle 204"/>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206"/>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07"/>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08"/>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209"/>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10"/>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11"/>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2"/>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213"/>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14"/>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15"/>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16"/>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7"/>
            <p:cNvSpPr>
              <a:spLocks noChangeArrowheads="1"/>
            </p:cNvSpPr>
            <p:nvPr userDrawn="1"/>
          </p:nvSpPr>
          <p:spPr bwMode="auto">
            <a:xfrm>
              <a:off x="5710" y="148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8"/>
            <p:cNvSpPr>
              <a:spLocks noChangeArrowheads="1"/>
            </p:cNvSpPr>
            <p:nvPr userDrawn="1"/>
          </p:nvSpPr>
          <p:spPr bwMode="auto">
            <a:xfrm>
              <a:off x="5710" y="1556"/>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19"/>
            <p:cNvSpPr>
              <a:spLocks noChangeArrowheads="1"/>
            </p:cNvSpPr>
            <p:nvPr userDrawn="1"/>
          </p:nvSpPr>
          <p:spPr bwMode="auto">
            <a:xfrm>
              <a:off x="5710" y="162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0"/>
            <p:cNvSpPr>
              <a:spLocks noChangeArrowheads="1"/>
            </p:cNvSpPr>
            <p:nvPr userDrawn="1"/>
          </p:nvSpPr>
          <p:spPr bwMode="auto">
            <a:xfrm>
              <a:off x="5710" y="168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1"/>
            <p:cNvSpPr>
              <a:spLocks noChangeArrowheads="1"/>
            </p:cNvSpPr>
            <p:nvPr userDrawn="1"/>
          </p:nvSpPr>
          <p:spPr bwMode="auto">
            <a:xfrm>
              <a:off x="5710" y="175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2"/>
            <p:cNvSpPr>
              <a:spLocks noChangeArrowheads="1"/>
            </p:cNvSpPr>
            <p:nvPr userDrawn="1"/>
          </p:nvSpPr>
          <p:spPr bwMode="auto">
            <a:xfrm>
              <a:off x="5710" y="1817"/>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3"/>
            <p:cNvSpPr>
              <a:spLocks noChangeArrowheads="1"/>
            </p:cNvSpPr>
            <p:nvPr userDrawn="1"/>
          </p:nvSpPr>
          <p:spPr bwMode="auto">
            <a:xfrm>
              <a:off x="5710" y="1887"/>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24"/>
            <p:cNvSpPr>
              <a:spLocks noChangeArrowheads="1"/>
            </p:cNvSpPr>
            <p:nvPr userDrawn="1"/>
          </p:nvSpPr>
          <p:spPr bwMode="auto">
            <a:xfrm>
              <a:off x="5710" y="1953"/>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25"/>
            <p:cNvSpPr>
              <a:spLocks noChangeArrowheads="1"/>
            </p:cNvSpPr>
            <p:nvPr userDrawn="1"/>
          </p:nvSpPr>
          <p:spPr bwMode="auto">
            <a:xfrm>
              <a:off x="5710" y="2018"/>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26"/>
            <p:cNvSpPr>
              <a:spLocks noChangeArrowheads="1"/>
            </p:cNvSpPr>
            <p:nvPr userDrawn="1"/>
          </p:nvSpPr>
          <p:spPr bwMode="auto">
            <a:xfrm>
              <a:off x="5710" y="2083"/>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7"/>
            <p:cNvSpPr>
              <a:spLocks noChangeArrowheads="1"/>
            </p:cNvSpPr>
            <p:nvPr userDrawn="1"/>
          </p:nvSpPr>
          <p:spPr bwMode="auto">
            <a:xfrm>
              <a:off x="5710" y="2149"/>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28"/>
            <p:cNvSpPr>
              <a:spLocks noChangeArrowheads="1"/>
            </p:cNvSpPr>
            <p:nvPr userDrawn="1"/>
          </p:nvSpPr>
          <p:spPr bwMode="auto">
            <a:xfrm>
              <a:off x="5710" y="2214"/>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29"/>
            <p:cNvSpPr>
              <a:spLocks noChangeArrowheads="1"/>
            </p:cNvSpPr>
            <p:nvPr userDrawn="1"/>
          </p:nvSpPr>
          <p:spPr bwMode="auto">
            <a:xfrm>
              <a:off x="5710" y="2284"/>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0"/>
            <p:cNvSpPr>
              <a:spLocks noChangeArrowheads="1"/>
            </p:cNvSpPr>
            <p:nvPr userDrawn="1"/>
          </p:nvSpPr>
          <p:spPr bwMode="auto">
            <a:xfrm>
              <a:off x="5710" y="2349"/>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31"/>
            <p:cNvSpPr>
              <a:spLocks noChangeArrowheads="1"/>
            </p:cNvSpPr>
            <p:nvPr userDrawn="1"/>
          </p:nvSpPr>
          <p:spPr bwMode="auto">
            <a:xfrm>
              <a:off x="5710" y="2415"/>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32"/>
            <p:cNvSpPr>
              <a:spLocks noChangeArrowheads="1"/>
            </p:cNvSpPr>
            <p:nvPr userDrawn="1"/>
          </p:nvSpPr>
          <p:spPr bwMode="auto">
            <a:xfrm>
              <a:off x="5710" y="2480"/>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33"/>
            <p:cNvSpPr>
              <a:spLocks noChangeArrowheads="1"/>
            </p:cNvSpPr>
            <p:nvPr userDrawn="1"/>
          </p:nvSpPr>
          <p:spPr bwMode="auto">
            <a:xfrm>
              <a:off x="5710" y="254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34"/>
            <p:cNvSpPr>
              <a:spLocks noChangeArrowheads="1"/>
            </p:cNvSpPr>
            <p:nvPr userDrawn="1"/>
          </p:nvSpPr>
          <p:spPr bwMode="auto">
            <a:xfrm>
              <a:off x="5710" y="2611"/>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35"/>
            <p:cNvSpPr>
              <a:spLocks noChangeArrowheads="1"/>
            </p:cNvSpPr>
            <p:nvPr userDrawn="1"/>
          </p:nvSpPr>
          <p:spPr bwMode="auto">
            <a:xfrm>
              <a:off x="5710" y="268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36"/>
            <p:cNvSpPr>
              <a:spLocks noChangeArrowheads="1"/>
            </p:cNvSpPr>
            <p:nvPr userDrawn="1"/>
          </p:nvSpPr>
          <p:spPr bwMode="auto">
            <a:xfrm>
              <a:off x="5710" y="274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37"/>
            <p:cNvSpPr>
              <a:spLocks noChangeArrowheads="1"/>
            </p:cNvSpPr>
            <p:nvPr userDrawn="1"/>
          </p:nvSpPr>
          <p:spPr bwMode="auto">
            <a:xfrm>
              <a:off x="5710" y="281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38"/>
            <p:cNvSpPr>
              <a:spLocks noChangeArrowheads="1"/>
            </p:cNvSpPr>
            <p:nvPr userDrawn="1"/>
          </p:nvSpPr>
          <p:spPr bwMode="auto">
            <a:xfrm>
              <a:off x="6237" y="1887"/>
              <a:ext cx="206" cy="10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39"/>
            <p:cNvSpPr>
              <a:spLocks noChangeArrowheads="1"/>
            </p:cNvSpPr>
            <p:nvPr userDrawn="1"/>
          </p:nvSpPr>
          <p:spPr bwMode="auto">
            <a:xfrm>
              <a:off x="6275" y="1808"/>
              <a:ext cx="135" cy="10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40"/>
            <p:cNvSpPr>
              <a:spLocks noChangeArrowheads="1"/>
            </p:cNvSpPr>
            <p:nvPr userDrawn="1"/>
          </p:nvSpPr>
          <p:spPr bwMode="auto">
            <a:xfrm>
              <a:off x="6312" y="1756"/>
              <a:ext cx="56" cy="10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41"/>
            <p:cNvSpPr>
              <a:spLocks noChangeArrowheads="1"/>
            </p:cNvSpPr>
            <p:nvPr userDrawn="1"/>
          </p:nvSpPr>
          <p:spPr bwMode="auto">
            <a:xfrm>
              <a:off x="6172" y="1938"/>
              <a:ext cx="336" cy="97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42"/>
            <p:cNvSpPr>
              <a:spLocks noChangeArrowheads="1"/>
            </p:cNvSpPr>
            <p:nvPr userDrawn="1"/>
          </p:nvSpPr>
          <p:spPr bwMode="auto">
            <a:xfrm>
              <a:off x="6237" y="195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43"/>
            <p:cNvSpPr>
              <a:spLocks noChangeArrowheads="1"/>
            </p:cNvSpPr>
            <p:nvPr userDrawn="1"/>
          </p:nvSpPr>
          <p:spPr bwMode="auto">
            <a:xfrm>
              <a:off x="6237" y="2018"/>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244"/>
            <p:cNvSpPr>
              <a:spLocks noChangeArrowheads="1"/>
            </p:cNvSpPr>
            <p:nvPr userDrawn="1"/>
          </p:nvSpPr>
          <p:spPr bwMode="auto">
            <a:xfrm>
              <a:off x="6237" y="2079"/>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245"/>
            <p:cNvSpPr>
              <a:spLocks noChangeArrowheads="1"/>
            </p:cNvSpPr>
            <p:nvPr userDrawn="1"/>
          </p:nvSpPr>
          <p:spPr bwMode="auto">
            <a:xfrm>
              <a:off x="6237" y="2139"/>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46"/>
            <p:cNvSpPr>
              <a:spLocks noChangeArrowheads="1"/>
            </p:cNvSpPr>
            <p:nvPr userDrawn="1"/>
          </p:nvSpPr>
          <p:spPr bwMode="auto">
            <a:xfrm>
              <a:off x="6237" y="2200"/>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247"/>
            <p:cNvSpPr>
              <a:spLocks noChangeArrowheads="1"/>
            </p:cNvSpPr>
            <p:nvPr userDrawn="1"/>
          </p:nvSpPr>
          <p:spPr bwMode="auto">
            <a:xfrm>
              <a:off x="6237" y="2261"/>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48"/>
            <p:cNvSpPr>
              <a:spLocks noChangeArrowheads="1"/>
            </p:cNvSpPr>
            <p:nvPr userDrawn="1"/>
          </p:nvSpPr>
          <p:spPr bwMode="auto">
            <a:xfrm>
              <a:off x="6237" y="2321"/>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49"/>
            <p:cNvSpPr>
              <a:spLocks noChangeArrowheads="1"/>
            </p:cNvSpPr>
            <p:nvPr userDrawn="1"/>
          </p:nvSpPr>
          <p:spPr bwMode="auto">
            <a:xfrm>
              <a:off x="6237" y="2382"/>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50"/>
            <p:cNvSpPr>
              <a:spLocks noChangeArrowheads="1"/>
            </p:cNvSpPr>
            <p:nvPr userDrawn="1"/>
          </p:nvSpPr>
          <p:spPr bwMode="auto">
            <a:xfrm>
              <a:off x="6237" y="2443"/>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251"/>
            <p:cNvSpPr>
              <a:spLocks noChangeArrowheads="1"/>
            </p:cNvSpPr>
            <p:nvPr userDrawn="1"/>
          </p:nvSpPr>
          <p:spPr bwMode="auto">
            <a:xfrm>
              <a:off x="6237" y="2504"/>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52"/>
            <p:cNvSpPr>
              <a:spLocks noChangeArrowheads="1"/>
            </p:cNvSpPr>
            <p:nvPr userDrawn="1"/>
          </p:nvSpPr>
          <p:spPr bwMode="auto">
            <a:xfrm>
              <a:off x="6237" y="2564"/>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53"/>
            <p:cNvSpPr>
              <a:spLocks noChangeArrowheads="1"/>
            </p:cNvSpPr>
            <p:nvPr userDrawn="1"/>
          </p:nvSpPr>
          <p:spPr bwMode="auto">
            <a:xfrm>
              <a:off x="6237" y="2625"/>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254"/>
            <p:cNvSpPr>
              <a:spLocks noChangeArrowheads="1"/>
            </p:cNvSpPr>
            <p:nvPr userDrawn="1"/>
          </p:nvSpPr>
          <p:spPr bwMode="auto">
            <a:xfrm>
              <a:off x="6237" y="2686"/>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55"/>
            <p:cNvSpPr>
              <a:spLocks noChangeArrowheads="1"/>
            </p:cNvSpPr>
            <p:nvPr userDrawn="1"/>
          </p:nvSpPr>
          <p:spPr bwMode="auto">
            <a:xfrm>
              <a:off x="6237" y="2746"/>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256"/>
            <p:cNvSpPr>
              <a:spLocks noChangeArrowheads="1"/>
            </p:cNvSpPr>
            <p:nvPr userDrawn="1"/>
          </p:nvSpPr>
          <p:spPr bwMode="auto">
            <a:xfrm>
              <a:off x="6237" y="280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257"/>
            <p:cNvSpPr>
              <a:spLocks noChangeArrowheads="1"/>
            </p:cNvSpPr>
            <p:nvPr userDrawn="1"/>
          </p:nvSpPr>
          <p:spPr bwMode="auto">
            <a:xfrm>
              <a:off x="6237" y="2868"/>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258"/>
            <p:cNvSpPr>
              <a:spLocks noChangeArrowheads="1"/>
            </p:cNvSpPr>
            <p:nvPr userDrawn="1"/>
          </p:nvSpPr>
          <p:spPr bwMode="auto">
            <a:xfrm>
              <a:off x="6167"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259"/>
            <p:cNvSpPr>
              <a:spLocks noChangeArrowheads="1"/>
            </p:cNvSpPr>
            <p:nvPr userDrawn="1"/>
          </p:nvSpPr>
          <p:spPr bwMode="auto">
            <a:xfrm>
              <a:off x="6167"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260"/>
            <p:cNvSpPr>
              <a:spLocks noChangeArrowheads="1"/>
            </p:cNvSpPr>
            <p:nvPr userDrawn="1"/>
          </p:nvSpPr>
          <p:spPr bwMode="auto">
            <a:xfrm>
              <a:off x="6167"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261"/>
            <p:cNvSpPr>
              <a:spLocks noChangeArrowheads="1"/>
            </p:cNvSpPr>
            <p:nvPr userDrawn="1"/>
          </p:nvSpPr>
          <p:spPr bwMode="auto">
            <a:xfrm>
              <a:off x="6167"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262"/>
            <p:cNvSpPr>
              <a:spLocks noChangeArrowheads="1"/>
            </p:cNvSpPr>
            <p:nvPr userDrawn="1"/>
          </p:nvSpPr>
          <p:spPr bwMode="auto">
            <a:xfrm>
              <a:off x="6167"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263"/>
            <p:cNvSpPr>
              <a:spLocks noChangeArrowheads="1"/>
            </p:cNvSpPr>
            <p:nvPr userDrawn="1"/>
          </p:nvSpPr>
          <p:spPr bwMode="auto">
            <a:xfrm>
              <a:off x="6167"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64"/>
            <p:cNvSpPr>
              <a:spLocks noChangeArrowheads="1"/>
            </p:cNvSpPr>
            <p:nvPr userDrawn="1"/>
          </p:nvSpPr>
          <p:spPr bwMode="auto">
            <a:xfrm>
              <a:off x="6167"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5"/>
            <p:cNvSpPr>
              <a:spLocks noChangeArrowheads="1"/>
            </p:cNvSpPr>
            <p:nvPr userDrawn="1"/>
          </p:nvSpPr>
          <p:spPr bwMode="auto">
            <a:xfrm>
              <a:off x="6167"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266"/>
            <p:cNvSpPr>
              <a:spLocks noChangeArrowheads="1"/>
            </p:cNvSpPr>
            <p:nvPr userDrawn="1"/>
          </p:nvSpPr>
          <p:spPr bwMode="auto">
            <a:xfrm>
              <a:off x="6167"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67"/>
            <p:cNvSpPr>
              <a:spLocks noChangeArrowheads="1"/>
            </p:cNvSpPr>
            <p:nvPr userDrawn="1"/>
          </p:nvSpPr>
          <p:spPr bwMode="auto">
            <a:xfrm>
              <a:off x="6167"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68"/>
            <p:cNvSpPr>
              <a:spLocks noChangeArrowheads="1"/>
            </p:cNvSpPr>
            <p:nvPr userDrawn="1"/>
          </p:nvSpPr>
          <p:spPr bwMode="auto">
            <a:xfrm>
              <a:off x="6167"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69"/>
            <p:cNvSpPr>
              <a:spLocks noChangeArrowheads="1"/>
            </p:cNvSpPr>
            <p:nvPr userDrawn="1"/>
          </p:nvSpPr>
          <p:spPr bwMode="auto">
            <a:xfrm>
              <a:off x="6167"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70"/>
            <p:cNvSpPr>
              <a:spLocks noChangeArrowheads="1"/>
            </p:cNvSpPr>
            <p:nvPr userDrawn="1"/>
          </p:nvSpPr>
          <p:spPr bwMode="auto">
            <a:xfrm>
              <a:off x="6167"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71"/>
            <p:cNvSpPr>
              <a:spLocks noChangeArrowheads="1"/>
            </p:cNvSpPr>
            <p:nvPr userDrawn="1"/>
          </p:nvSpPr>
          <p:spPr bwMode="auto">
            <a:xfrm>
              <a:off x="6167"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72"/>
            <p:cNvSpPr>
              <a:spLocks noChangeArrowheads="1"/>
            </p:cNvSpPr>
            <p:nvPr userDrawn="1"/>
          </p:nvSpPr>
          <p:spPr bwMode="auto">
            <a:xfrm>
              <a:off x="6167"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73"/>
            <p:cNvSpPr>
              <a:spLocks noChangeArrowheads="1"/>
            </p:cNvSpPr>
            <p:nvPr userDrawn="1"/>
          </p:nvSpPr>
          <p:spPr bwMode="auto">
            <a:xfrm>
              <a:off x="6443"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274"/>
            <p:cNvSpPr>
              <a:spLocks noChangeArrowheads="1"/>
            </p:cNvSpPr>
            <p:nvPr userDrawn="1"/>
          </p:nvSpPr>
          <p:spPr bwMode="auto">
            <a:xfrm>
              <a:off x="6443"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275"/>
            <p:cNvSpPr>
              <a:spLocks noChangeArrowheads="1"/>
            </p:cNvSpPr>
            <p:nvPr userDrawn="1"/>
          </p:nvSpPr>
          <p:spPr bwMode="auto">
            <a:xfrm>
              <a:off x="6443"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76"/>
            <p:cNvSpPr>
              <a:spLocks noChangeArrowheads="1"/>
            </p:cNvSpPr>
            <p:nvPr userDrawn="1"/>
          </p:nvSpPr>
          <p:spPr bwMode="auto">
            <a:xfrm>
              <a:off x="6443"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77"/>
            <p:cNvSpPr>
              <a:spLocks noChangeArrowheads="1"/>
            </p:cNvSpPr>
            <p:nvPr userDrawn="1"/>
          </p:nvSpPr>
          <p:spPr bwMode="auto">
            <a:xfrm>
              <a:off x="6443"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78"/>
            <p:cNvSpPr>
              <a:spLocks noChangeArrowheads="1"/>
            </p:cNvSpPr>
            <p:nvPr userDrawn="1"/>
          </p:nvSpPr>
          <p:spPr bwMode="auto">
            <a:xfrm>
              <a:off x="6443"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79"/>
            <p:cNvSpPr>
              <a:spLocks noChangeArrowheads="1"/>
            </p:cNvSpPr>
            <p:nvPr userDrawn="1"/>
          </p:nvSpPr>
          <p:spPr bwMode="auto">
            <a:xfrm>
              <a:off x="6443"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80"/>
            <p:cNvSpPr>
              <a:spLocks noChangeArrowheads="1"/>
            </p:cNvSpPr>
            <p:nvPr userDrawn="1"/>
          </p:nvSpPr>
          <p:spPr bwMode="auto">
            <a:xfrm>
              <a:off x="6443"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81"/>
            <p:cNvSpPr>
              <a:spLocks noChangeArrowheads="1"/>
            </p:cNvSpPr>
            <p:nvPr userDrawn="1"/>
          </p:nvSpPr>
          <p:spPr bwMode="auto">
            <a:xfrm>
              <a:off x="6443"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282"/>
            <p:cNvSpPr>
              <a:spLocks noChangeArrowheads="1"/>
            </p:cNvSpPr>
            <p:nvPr userDrawn="1"/>
          </p:nvSpPr>
          <p:spPr bwMode="auto">
            <a:xfrm>
              <a:off x="6443"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83"/>
            <p:cNvSpPr>
              <a:spLocks noChangeArrowheads="1"/>
            </p:cNvSpPr>
            <p:nvPr userDrawn="1"/>
          </p:nvSpPr>
          <p:spPr bwMode="auto">
            <a:xfrm>
              <a:off x="6443"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84"/>
            <p:cNvSpPr>
              <a:spLocks noChangeArrowheads="1"/>
            </p:cNvSpPr>
            <p:nvPr userDrawn="1"/>
          </p:nvSpPr>
          <p:spPr bwMode="auto">
            <a:xfrm>
              <a:off x="6443"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85"/>
            <p:cNvSpPr>
              <a:spLocks noChangeArrowheads="1"/>
            </p:cNvSpPr>
            <p:nvPr userDrawn="1"/>
          </p:nvSpPr>
          <p:spPr bwMode="auto">
            <a:xfrm>
              <a:off x="6443"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286"/>
            <p:cNvSpPr>
              <a:spLocks noChangeArrowheads="1"/>
            </p:cNvSpPr>
            <p:nvPr userDrawn="1"/>
          </p:nvSpPr>
          <p:spPr bwMode="auto">
            <a:xfrm>
              <a:off x="6443"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287"/>
            <p:cNvSpPr>
              <a:spLocks noChangeArrowheads="1"/>
            </p:cNvSpPr>
            <p:nvPr userDrawn="1"/>
          </p:nvSpPr>
          <p:spPr bwMode="auto">
            <a:xfrm>
              <a:off x="6443"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288"/>
            <p:cNvSpPr>
              <a:spLocks noChangeArrowheads="1"/>
            </p:cNvSpPr>
            <p:nvPr userDrawn="1"/>
          </p:nvSpPr>
          <p:spPr bwMode="auto">
            <a:xfrm>
              <a:off x="6312" y="1738"/>
              <a:ext cx="56" cy="1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289"/>
            <p:cNvSpPr>
              <a:spLocks noChangeArrowheads="1"/>
            </p:cNvSpPr>
            <p:nvPr userDrawn="1"/>
          </p:nvSpPr>
          <p:spPr bwMode="auto">
            <a:xfrm>
              <a:off x="5056" y="533"/>
              <a:ext cx="28"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290"/>
            <p:cNvSpPr>
              <a:spLocks noChangeArrowheads="1"/>
            </p:cNvSpPr>
            <p:nvPr userDrawn="1"/>
          </p:nvSpPr>
          <p:spPr bwMode="auto">
            <a:xfrm>
              <a:off x="5033" y="799"/>
              <a:ext cx="74" cy="13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291"/>
            <p:cNvSpPr>
              <a:spLocks noChangeArrowheads="1"/>
            </p:cNvSpPr>
            <p:nvPr userDrawn="1"/>
          </p:nvSpPr>
          <p:spPr bwMode="auto">
            <a:xfrm>
              <a:off x="5033" y="799"/>
              <a:ext cx="4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292"/>
            <p:cNvSpPr>
              <a:spLocks noChangeArrowheads="1"/>
            </p:cNvSpPr>
            <p:nvPr userDrawn="1"/>
          </p:nvSpPr>
          <p:spPr bwMode="auto">
            <a:xfrm>
              <a:off x="4841" y="1247"/>
              <a:ext cx="322" cy="162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293"/>
            <p:cNvSpPr>
              <a:spLocks noChangeArrowheads="1"/>
            </p:cNvSpPr>
            <p:nvPr userDrawn="1"/>
          </p:nvSpPr>
          <p:spPr bwMode="auto">
            <a:xfrm>
              <a:off x="5163" y="1247"/>
              <a:ext cx="103" cy="162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294"/>
            <p:cNvSpPr>
              <a:spLocks noChangeArrowheads="1"/>
            </p:cNvSpPr>
            <p:nvPr userDrawn="1"/>
          </p:nvSpPr>
          <p:spPr bwMode="auto">
            <a:xfrm>
              <a:off x="5033" y="1770"/>
              <a:ext cx="6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95"/>
            <p:cNvSpPr>
              <a:spLocks noChangeArrowheads="1"/>
            </p:cNvSpPr>
            <p:nvPr userDrawn="1"/>
          </p:nvSpPr>
          <p:spPr bwMode="auto">
            <a:xfrm>
              <a:off x="4907" y="1770"/>
              <a:ext cx="5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96"/>
            <p:cNvSpPr>
              <a:spLocks noChangeArrowheads="1"/>
            </p:cNvSpPr>
            <p:nvPr userDrawn="1"/>
          </p:nvSpPr>
          <p:spPr bwMode="auto">
            <a:xfrm>
              <a:off x="5247" y="1770"/>
              <a:ext cx="6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97"/>
            <p:cNvSpPr>
              <a:spLocks noChangeArrowheads="1"/>
            </p:cNvSpPr>
            <p:nvPr userDrawn="1"/>
          </p:nvSpPr>
          <p:spPr bwMode="auto">
            <a:xfrm>
              <a:off x="5247" y="1770"/>
              <a:ext cx="8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298"/>
            <p:cNvSpPr>
              <a:spLocks noChangeArrowheads="1"/>
            </p:cNvSpPr>
            <p:nvPr userDrawn="1"/>
          </p:nvSpPr>
          <p:spPr bwMode="auto">
            <a:xfrm>
              <a:off x="5173"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299"/>
            <p:cNvSpPr>
              <a:spLocks noChangeArrowheads="1"/>
            </p:cNvSpPr>
            <p:nvPr userDrawn="1"/>
          </p:nvSpPr>
          <p:spPr bwMode="auto">
            <a:xfrm>
              <a:off x="4762"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00"/>
            <p:cNvSpPr>
              <a:spLocks noChangeArrowheads="1"/>
            </p:cNvSpPr>
            <p:nvPr userDrawn="1"/>
          </p:nvSpPr>
          <p:spPr bwMode="auto">
            <a:xfrm>
              <a:off x="5247" y="1448"/>
              <a:ext cx="38" cy="1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01"/>
            <p:cNvSpPr>
              <a:spLocks noChangeArrowheads="1"/>
            </p:cNvSpPr>
            <p:nvPr userDrawn="1"/>
          </p:nvSpPr>
          <p:spPr bwMode="auto">
            <a:xfrm>
              <a:off x="5145" y="1448"/>
              <a:ext cx="42"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302"/>
            <p:cNvSpPr>
              <a:spLocks noChangeArrowheads="1"/>
            </p:cNvSpPr>
            <p:nvPr userDrawn="1"/>
          </p:nvSpPr>
          <p:spPr bwMode="auto">
            <a:xfrm>
              <a:off x="4813" y="1448"/>
              <a:ext cx="47"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03"/>
            <p:cNvSpPr>
              <a:spLocks/>
            </p:cNvSpPr>
            <p:nvPr userDrawn="1"/>
          </p:nvSpPr>
          <p:spPr bwMode="auto">
            <a:xfrm>
              <a:off x="4841" y="902"/>
              <a:ext cx="322" cy="345"/>
            </a:xfrm>
            <a:custGeom>
              <a:avLst/>
              <a:gdLst>
                <a:gd name="T0" fmla="*/ 238 w 322"/>
                <a:gd name="T1" fmla="*/ 0 h 345"/>
                <a:gd name="T2" fmla="*/ 192 w 322"/>
                <a:gd name="T3" fmla="*/ 0 h 345"/>
                <a:gd name="T4" fmla="*/ 0 w 322"/>
                <a:gd name="T5" fmla="*/ 345 h 345"/>
                <a:gd name="T6" fmla="*/ 322 w 322"/>
                <a:gd name="T7" fmla="*/ 345 h 345"/>
                <a:gd name="T8" fmla="*/ 238 w 322"/>
                <a:gd name="T9" fmla="*/ 0 h 345"/>
              </a:gdLst>
              <a:ahLst/>
              <a:cxnLst>
                <a:cxn ang="0">
                  <a:pos x="T0" y="T1"/>
                </a:cxn>
                <a:cxn ang="0">
                  <a:pos x="T2" y="T3"/>
                </a:cxn>
                <a:cxn ang="0">
                  <a:pos x="T4" y="T5"/>
                </a:cxn>
                <a:cxn ang="0">
                  <a:pos x="T6" y="T7"/>
                </a:cxn>
                <a:cxn ang="0">
                  <a:pos x="T8" y="T9"/>
                </a:cxn>
              </a:cxnLst>
              <a:rect l="0" t="0" r="r" b="b"/>
              <a:pathLst>
                <a:path w="322" h="345">
                  <a:moveTo>
                    <a:pt x="238" y="0"/>
                  </a:moveTo>
                  <a:lnTo>
                    <a:pt x="192" y="0"/>
                  </a:lnTo>
                  <a:lnTo>
                    <a:pt x="0" y="345"/>
                  </a:lnTo>
                  <a:lnTo>
                    <a:pt x="322" y="345"/>
                  </a:lnTo>
                  <a:lnTo>
                    <a:pt x="2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04"/>
            <p:cNvSpPr>
              <a:spLocks/>
            </p:cNvSpPr>
            <p:nvPr userDrawn="1"/>
          </p:nvSpPr>
          <p:spPr bwMode="auto">
            <a:xfrm>
              <a:off x="5079" y="902"/>
              <a:ext cx="187" cy="345"/>
            </a:xfrm>
            <a:custGeom>
              <a:avLst/>
              <a:gdLst>
                <a:gd name="T0" fmla="*/ 187 w 187"/>
                <a:gd name="T1" fmla="*/ 345 h 345"/>
                <a:gd name="T2" fmla="*/ 28 w 187"/>
                <a:gd name="T3" fmla="*/ 0 h 345"/>
                <a:gd name="T4" fmla="*/ 0 w 187"/>
                <a:gd name="T5" fmla="*/ 0 h 345"/>
                <a:gd name="T6" fmla="*/ 84 w 187"/>
                <a:gd name="T7" fmla="*/ 345 h 345"/>
                <a:gd name="T8" fmla="*/ 187 w 187"/>
                <a:gd name="T9" fmla="*/ 345 h 345"/>
              </a:gdLst>
              <a:ahLst/>
              <a:cxnLst>
                <a:cxn ang="0">
                  <a:pos x="T0" y="T1"/>
                </a:cxn>
                <a:cxn ang="0">
                  <a:pos x="T2" y="T3"/>
                </a:cxn>
                <a:cxn ang="0">
                  <a:pos x="T4" y="T5"/>
                </a:cxn>
                <a:cxn ang="0">
                  <a:pos x="T6" y="T7"/>
                </a:cxn>
                <a:cxn ang="0">
                  <a:pos x="T8" y="T9"/>
                </a:cxn>
              </a:cxnLst>
              <a:rect l="0" t="0" r="r" b="b"/>
              <a:pathLst>
                <a:path w="187" h="345">
                  <a:moveTo>
                    <a:pt x="187" y="345"/>
                  </a:moveTo>
                  <a:lnTo>
                    <a:pt x="28" y="0"/>
                  </a:lnTo>
                  <a:lnTo>
                    <a:pt x="0" y="0"/>
                  </a:lnTo>
                  <a:lnTo>
                    <a:pt x="84" y="345"/>
                  </a:lnTo>
                  <a:lnTo>
                    <a:pt x="187" y="345"/>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305"/>
            <p:cNvSpPr>
              <a:spLocks noChangeArrowheads="1"/>
            </p:cNvSpPr>
            <p:nvPr userDrawn="1"/>
          </p:nvSpPr>
          <p:spPr bwMode="auto">
            <a:xfrm>
              <a:off x="4935" y="1247"/>
              <a:ext cx="126"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306"/>
            <p:cNvSpPr>
              <a:spLocks noChangeArrowheads="1"/>
            </p:cNvSpPr>
            <p:nvPr userDrawn="1"/>
          </p:nvSpPr>
          <p:spPr bwMode="auto">
            <a:xfrm>
              <a:off x="4916" y="1247"/>
              <a:ext cx="163" cy="19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307"/>
            <p:cNvSpPr>
              <a:spLocks noChangeArrowheads="1"/>
            </p:cNvSpPr>
            <p:nvPr userDrawn="1"/>
          </p:nvSpPr>
          <p:spPr bwMode="auto">
            <a:xfrm>
              <a:off x="4813" y="1794"/>
              <a:ext cx="14"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08"/>
            <p:cNvSpPr>
              <a:spLocks noChangeArrowheads="1"/>
            </p:cNvSpPr>
            <p:nvPr userDrawn="1"/>
          </p:nvSpPr>
          <p:spPr bwMode="auto">
            <a:xfrm>
              <a:off x="4841"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09"/>
            <p:cNvSpPr>
              <a:spLocks noChangeArrowheads="1"/>
            </p:cNvSpPr>
            <p:nvPr userDrawn="1"/>
          </p:nvSpPr>
          <p:spPr bwMode="auto">
            <a:xfrm>
              <a:off x="4874" y="1224"/>
              <a:ext cx="14"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10"/>
            <p:cNvSpPr>
              <a:spLocks noChangeArrowheads="1"/>
            </p:cNvSpPr>
            <p:nvPr userDrawn="1"/>
          </p:nvSpPr>
          <p:spPr bwMode="auto">
            <a:xfrm>
              <a:off x="5117" y="1224"/>
              <a:ext cx="9"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311"/>
            <p:cNvSpPr>
              <a:spLocks noChangeArrowheads="1"/>
            </p:cNvSpPr>
            <p:nvPr userDrawn="1"/>
          </p:nvSpPr>
          <p:spPr bwMode="auto">
            <a:xfrm>
              <a:off x="5145"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312"/>
            <p:cNvSpPr>
              <a:spLocks noChangeArrowheads="1"/>
            </p:cNvSpPr>
            <p:nvPr userDrawn="1"/>
          </p:nvSpPr>
          <p:spPr bwMode="auto">
            <a:xfrm>
              <a:off x="5177" y="1794"/>
              <a:ext cx="10"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313"/>
            <p:cNvSpPr>
              <a:spLocks noChangeArrowheads="1"/>
            </p:cNvSpPr>
            <p:nvPr userDrawn="1"/>
          </p:nvSpPr>
          <p:spPr bwMode="auto">
            <a:xfrm>
              <a:off x="4921" y="179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14"/>
            <p:cNvSpPr>
              <a:spLocks noChangeArrowheads="1"/>
            </p:cNvSpPr>
            <p:nvPr userDrawn="1"/>
          </p:nvSpPr>
          <p:spPr bwMode="auto">
            <a:xfrm>
              <a:off x="4921" y="1840"/>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315"/>
            <p:cNvSpPr>
              <a:spLocks noChangeArrowheads="1"/>
            </p:cNvSpPr>
            <p:nvPr userDrawn="1"/>
          </p:nvSpPr>
          <p:spPr bwMode="auto">
            <a:xfrm>
              <a:off x="4921" y="1887"/>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316"/>
            <p:cNvSpPr>
              <a:spLocks noChangeArrowheads="1"/>
            </p:cNvSpPr>
            <p:nvPr userDrawn="1"/>
          </p:nvSpPr>
          <p:spPr bwMode="auto">
            <a:xfrm>
              <a:off x="4921" y="193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317"/>
            <p:cNvSpPr>
              <a:spLocks noChangeArrowheads="1"/>
            </p:cNvSpPr>
            <p:nvPr userDrawn="1"/>
          </p:nvSpPr>
          <p:spPr bwMode="auto">
            <a:xfrm>
              <a:off x="4921" y="19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318"/>
            <p:cNvSpPr>
              <a:spLocks noChangeArrowheads="1"/>
            </p:cNvSpPr>
            <p:nvPr userDrawn="1"/>
          </p:nvSpPr>
          <p:spPr bwMode="auto">
            <a:xfrm>
              <a:off x="4921" y="202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319"/>
            <p:cNvSpPr>
              <a:spLocks noChangeArrowheads="1"/>
            </p:cNvSpPr>
            <p:nvPr userDrawn="1"/>
          </p:nvSpPr>
          <p:spPr bwMode="auto">
            <a:xfrm>
              <a:off x="4921" y="207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320"/>
            <p:cNvSpPr>
              <a:spLocks noChangeArrowheads="1"/>
            </p:cNvSpPr>
            <p:nvPr userDrawn="1"/>
          </p:nvSpPr>
          <p:spPr bwMode="auto">
            <a:xfrm>
              <a:off x="4921" y="21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321"/>
            <p:cNvSpPr>
              <a:spLocks noChangeArrowheads="1"/>
            </p:cNvSpPr>
            <p:nvPr userDrawn="1"/>
          </p:nvSpPr>
          <p:spPr bwMode="auto">
            <a:xfrm>
              <a:off x="4921" y="216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322"/>
            <p:cNvSpPr>
              <a:spLocks noChangeArrowheads="1"/>
            </p:cNvSpPr>
            <p:nvPr userDrawn="1"/>
          </p:nvSpPr>
          <p:spPr bwMode="auto">
            <a:xfrm>
              <a:off x="4921" y="221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23"/>
            <p:cNvSpPr>
              <a:spLocks noChangeArrowheads="1"/>
            </p:cNvSpPr>
            <p:nvPr userDrawn="1"/>
          </p:nvSpPr>
          <p:spPr bwMode="auto">
            <a:xfrm>
              <a:off x="4921" y="226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24"/>
            <p:cNvSpPr>
              <a:spLocks noChangeArrowheads="1"/>
            </p:cNvSpPr>
            <p:nvPr userDrawn="1"/>
          </p:nvSpPr>
          <p:spPr bwMode="auto">
            <a:xfrm>
              <a:off x="4921" y="230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25"/>
            <p:cNvSpPr>
              <a:spLocks noChangeArrowheads="1"/>
            </p:cNvSpPr>
            <p:nvPr userDrawn="1"/>
          </p:nvSpPr>
          <p:spPr bwMode="auto">
            <a:xfrm>
              <a:off x="4921" y="235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26"/>
            <p:cNvSpPr>
              <a:spLocks noChangeArrowheads="1"/>
            </p:cNvSpPr>
            <p:nvPr userDrawn="1"/>
          </p:nvSpPr>
          <p:spPr bwMode="auto">
            <a:xfrm>
              <a:off x="4921" y="240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327"/>
            <p:cNvSpPr>
              <a:spLocks noChangeArrowheads="1"/>
            </p:cNvSpPr>
            <p:nvPr userDrawn="1"/>
          </p:nvSpPr>
          <p:spPr bwMode="auto">
            <a:xfrm>
              <a:off x="4921" y="244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328"/>
            <p:cNvSpPr>
              <a:spLocks noChangeArrowheads="1"/>
            </p:cNvSpPr>
            <p:nvPr userDrawn="1"/>
          </p:nvSpPr>
          <p:spPr bwMode="auto">
            <a:xfrm>
              <a:off x="4921" y="249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329"/>
            <p:cNvSpPr>
              <a:spLocks noChangeArrowheads="1"/>
            </p:cNvSpPr>
            <p:nvPr userDrawn="1"/>
          </p:nvSpPr>
          <p:spPr bwMode="auto">
            <a:xfrm>
              <a:off x="4921" y="254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330"/>
            <p:cNvSpPr>
              <a:spLocks noChangeArrowheads="1"/>
            </p:cNvSpPr>
            <p:nvPr userDrawn="1"/>
          </p:nvSpPr>
          <p:spPr bwMode="auto">
            <a:xfrm>
              <a:off x="4921" y="258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331"/>
            <p:cNvSpPr>
              <a:spLocks noChangeArrowheads="1"/>
            </p:cNvSpPr>
            <p:nvPr userDrawn="1"/>
          </p:nvSpPr>
          <p:spPr bwMode="auto">
            <a:xfrm>
              <a:off x="4921" y="263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332"/>
            <p:cNvSpPr>
              <a:spLocks noChangeArrowheads="1"/>
            </p:cNvSpPr>
            <p:nvPr userDrawn="1"/>
          </p:nvSpPr>
          <p:spPr bwMode="auto">
            <a:xfrm>
              <a:off x="4921" y="26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333"/>
            <p:cNvSpPr>
              <a:spLocks noChangeArrowheads="1"/>
            </p:cNvSpPr>
            <p:nvPr userDrawn="1"/>
          </p:nvSpPr>
          <p:spPr bwMode="auto">
            <a:xfrm>
              <a:off x="4921" y="272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334"/>
            <p:cNvSpPr>
              <a:spLocks noChangeArrowheads="1"/>
            </p:cNvSpPr>
            <p:nvPr userDrawn="1"/>
          </p:nvSpPr>
          <p:spPr bwMode="auto">
            <a:xfrm>
              <a:off x="4921" y="277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335"/>
            <p:cNvSpPr>
              <a:spLocks noChangeArrowheads="1"/>
            </p:cNvSpPr>
            <p:nvPr userDrawn="1"/>
          </p:nvSpPr>
          <p:spPr bwMode="auto">
            <a:xfrm>
              <a:off x="4921" y="28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336"/>
            <p:cNvSpPr>
              <a:spLocks noChangeArrowheads="1"/>
            </p:cNvSpPr>
            <p:nvPr userDrawn="1"/>
          </p:nvSpPr>
          <p:spPr bwMode="auto">
            <a:xfrm>
              <a:off x="5051" y="179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37"/>
            <p:cNvSpPr>
              <a:spLocks noChangeArrowheads="1"/>
            </p:cNvSpPr>
            <p:nvPr userDrawn="1"/>
          </p:nvSpPr>
          <p:spPr bwMode="auto">
            <a:xfrm>
              <a:off x="5051" y="1840"/>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338"/>
            <p:cNvSpPr>
              <a:spLocks noChangeArrowheads="1"/>
            </p:cNvSpPr>
            <p:nvPr userDrawn="1"/>
          </p:nvSpPr>
          <p:spPr bwMode="auto">
            <a:xfrm>
              <a:off x="5051" y="1887"/>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339"/>
            <p:cNvSpPr>
              <a:spLocks noChangeArrowheads="1"/>
            </p:cNvSpPr>
            <p:nvPr userDrawn="1"/>
          </p:nvSpPr>
          <p:spPr bwMode="auto">
            <a:xfrm>
              <a:off x="5051" y="193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340"/>
            <p:cNvSpPr>
              <a:spLocks noChangeArrowheads="1"/>
            </p:cNvSpPr>
            <p:nvPr userDrawn="1"/>
          </p:nvSpPr>
          <p:spPr bwMode="auto">
            <a:xfrm>
              <a:off x="5051" y="19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341"/>
            <p:cNvSpPr>
              <a:spLocks noChangeArrowheads="1"/>
            </p:cNvSpPr>
            <p:nvPr userDrawn="1"/>
          </p:nvSpPr>
          <p:spPr bwMode="auto">
            <a:xfrm>
              <a:off x="5051" y="202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342"/>
            <p:cNvSpPr>
              <a:spLocks noChangeArrowheads="1"/>
            </p:cNvSpPr>
            <p:nvPr userDrawn="1"/>
          </p:nvSpPr>
          <p:spPr bwMode="auto">
            <a:xfrm>
              <a:off x="5051" y="207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43"/>
            <p:cNvSpPr>
              <a:spLocks noChangeArrowheads="1"/>
            </p:cNvSpPr>
            <p:nvPr userDrawn="1"/>
          </p:nvSpPr>
          <p:spPr bwMode="auto">
            <a:xfrm>
              <a:off x="5051" y="21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344"/>
            <p:cNvSpPr>
              <a:spLocks noChangeArrowheads="1"/>
            </p:cNvSpPr>
            <p:nvPr userDrawn="1"/>
          </p:nvSpPr>
          <p:spPr bwMode="auto">
            <a:xfrm>
              <a:off x="5051" y="216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345"/>
            <p:cNvSpPr>
              <a:spLocks noChangeArrowheads="1"/>
            </p:cNvSpPr>
            <p:nvPr userDrawn="1"/>
          </p:nvSpPr>
          <p:spPr bwMode="auto">
            <a:xfrm>
              <a:off x="5051" y="221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346"/>
            <p:cNvSpPr>
              <a:spLocks noChangeArrowheads="1"/>
            </p:cNvSpPr>
            <p:nvPr userDrawn="1"/>
          </p:nvSpPr>
          <p:spPr bwMode="auto">
            <a:xfrm>
              <a:off x="5051" y="226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347"/>
            <p:cNvSpPr>
              <a:spLocks noChangeArrowheads="1"/>
            </p:cNvSpPr>
            <p:nvPr userDrawn="1"/>
          </p:nvSpPr>
          <p:spPr bwMode="auto">
            <a:xfrm>
              <a:off x="5051" y="230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348"/>
            <p:cNvSpPr>
              <a:spLocks noChangeArrowheads="1"/>
            </p:cNvSpPr>
            <p:nvPr userDrawn="1"/>
          </p:nvSpPr>
          <p:spPr bwMode="auto">
            <a:xfrm>
              <a:off x="5051" y="235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49"/>
            <p:cNvSpPr>
              <a:spLocks noChangeArrowheads="1"/>
            </p:cNvSpPr>
            <p:nvPr userDrawn="1"/>
          </p:nvSpPr>
          <p:spPr bwMode="auto">
            <a:xfrm>
              <a:off x="5051" y="240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350"/>
            <p:cNvSpPr>
              <a:spLocks noChangeArrowheads="1"/>
            </p:cNvSpPr>
            <p:nvPr userDrawn="1"/>
          </p:nvSpPr>
          <p:spPr bwMode="auto">
            <a:xfrm>
              <a:off x="5051" y="244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351"/>
            <p:cNvSpPr>
              <a:spLocks noChangeArrowheads="1"/>
            </p:cNvSpPr>
            <p:nvPr userDrawn="1"/>
          </p:nvSpPr>
          <p:spPr bwMode="auto">
            <a:xfrm>
              <a:off x="5051" y="249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352"/>
            <p:cNvSpPr>
              <a:spLocks noChangeArrowheads="1"/>
            </p:cNvSpPr>
            <p:nvPr userDrawn="1"/>
          </p:nvSpPr>
          <p:spPr bwMode="auto">
            <a:xfrm>
              <a:off x="5051" y="254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353"/>
            <p:cNvSpPr>
              <a:spLocks noChangeArrowheads="1"/>
            </p:cNvSpPr>
            <p:nvPr userDrawn="1"/>
          </p:nvSpPr>
          <p:spPr bwMode="auto">
            <a:xfrm>
              <a:off x="5051" y="258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354"/>
            <p:cNvSpPr>
              <a:spLocks noChangeArrowheads="1"/>
            </p:cNvSpPr>
            <p:nvPr userDrawn="1"/>
          </p:nvSpPr>
          <p:spPr bwMode="auto">
            <a:xfrm>
              <a:off x="5051" y="263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55"/>
            <p:cNvSpPr>
              <a:spLocks noChangeArrowheads="1"/>
            </p:cNvSpPr>
            <p:nvPr userDrawn="1"/>
          </p:nvSpPr>
          <p:spPr bwMode="auto">
            <a:xfrm>
              <a:off x="5051" y="26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356"/>
            <p:cNvSpPr>
              <a:spLocks noChangeArrowheads="1"/>
            </p:cNvSpPr>
            <p:nvPr userDrawn="1"/>
          </p:nvSpPr>
          <p:spPr bwMode="auto">
            <a:xfrm>
              <a:off x="5051" y="272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357"/>
            <p:cNvSpPr>
              <a:spLocks noChangeArrowheads="1"/>
            </p:cNvSpPr>
            <p:nvPr userDrawn="1"/>
          </p:nvSpPr>
          <p:spPr bwMode="auto">
            <a:xfrm>
              <a:off x="5051" y="277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358"/>
            <p:cNvSpPr>
              <a:spLocks noChangeArrowheads="1"/>
            </p:cNvSpPr>
            <p:nvPr userDrawn="1"/>
          </p:nvSpPr>
          <p:spPr bwMode="auto">
            <a:xfrm>
              <a:off x="5051" y="28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359"/>
            <p:cNvSpPr>
              <a:spLocks noChangeArrowheads="1"/>
            </p:cNvSpPr>
            <p:nvPr userDrawn="1"/>
          </p:nvSpPr>
          <p:spPr bwMode="auto">
            <a:xfrm>
              <a:off x="5023" y="144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360"/>
            <p:cNvSpPr>
              <a:spLocks noChangeArrowheads="1"/>
            </p:cNvSpPr>
            <p:nvPr userDrawn="1"/>
          </p:nvSpPr>
          <p:spPr bwMode="auto">
            <a:xfrm>
              <a:off x="5023" y="149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61"/>
            <p:cNvSpPr>
              <a:spLocks noChangeArrowheads="1"/>
            </p:cNvSpPr>
            <p:nvPr userDrawn="1"/>
          </p:nvSpPr>
          <p:spPr bwMode="auto">
            <a:xfrm>
              <a:off x="5023" y="154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362"/>
            <p:cNvSpPr>
              <a:spLocks noChangeArrowheads="1"/>
            </p:cNvSpPr>
            <p:nvPr userDrawn="1"/>
          </p:nvSpPr>
          <p:spPr bwMode="auto">
            <a:xfrm>
              <a:off x="5023" y="158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363"/>
            <p:cNvSpPr>
              <a:spLocks noChangeArrowheads="1"/>
            </p:cNvSpPr>
            <p:nvPr userDrawn="1"/>
          </p:nvSpPr>
          <p:spPr bwMode="auto">
            <a:xfrm>
              <a:off x="5023" y="163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64"/>
            <p:cNvSpPr>
              <a:spLocks noChangeArrowheads="1"/>
            </p:cNvSpPr>
            <p:nvPr userDrawn="1"/>
          </p:nvSpPr>
          <p:spPr bwMode="auto">
            <a:xfrm>
              <a:off x="5023" y="168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65"/>
            <p:cNvSpPr>
              <a:spLocks noChangeArrowheads="1"/>
            </p:cNvSpPr>
            <p:nvPr userDrawn="1"/>
          </p:nvSpPr>
          <p:spPr bwMode="auto">
            <a:xfrm>
              <a:off x="5023" y="172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366"/>
            <p:cNvSpPr>
              <a:spLocks noChangeArrowheads="1"/>
            </p:cNvSpPr>
            <p:nvPr userDrawn="1"/>
          </p:nvSpPr>
          <p:spPr bwMode="auto">
            <a:xfrm>
              <a:off x="4949" y="144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67"/>
            <p:cNvSpPr>
              <a:spLocks noChangeArrowheads="1"/>
            </p:cNvSpPr>
            <p:nvPr userDrawn="1"/>
          </p:nvSpPr>
          <p:spPr bwMode="auto">
            <a:xfrm>
              <a:off x="4949" y="149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368"/>
            <p:cNvSpPr>
              <a:spLocks noChangeArrowheads="1"/>
            </p:cNvSpPr>
            <p:nvPr userDrawn="1"/>
          </p:nvSpPr>
          <p:spPr bwMode="auto">
            <a:xfrm>
              <a:off x="4949" y="154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69"/>
            <p:cNvSpPr>
              <a:spLocks noChangeArrowheads="1"/>
            </p:cNvSpPr>
            <p:nvPr userDrawn="1"/>
          </p:nvSpPr>
          <p:spPr bwMode="auto">
            <a:xfrm>
              <a:off x="4949" y="158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70"/>
            <p:cNvSpPr>
              <a:spLocks noChangeArrowheads="1"/>
            </p:cNvSpPr>
            <p:nvPr userDrawn="1"/>
          </p:nvSpPr>
          <p:spPr bwMode="auto">
            <a:xfrm>
              <a:off x="4949" y="163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71"/>
            <p:cNvSpPr>
              <a:spLocks noChangeArrowheads="1"/>
            </p:cNvSpPr>
            <p:nvPr userDrawn="1"/>
          </p:nvSpPr>
          <p:spPr bwMode="auto">
            <a:xfrm>
              <a:off x="4949" y="168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72"/>
            <p:cNvSpPr>
              <a:spLocks noChangeArrowheads="1"/>
            </p:cNvSpPr>
            <p:nvPr userDrawn="1"/>
          </p:nvSpPr>
          <p:spPr bwMode="auto">
            <a:xfrm>
              <a:off x="4949" y="172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73"/>
            <p:cNvSpPr>
              <a:spLocks noChangeArrowheads="1"/>
            </p:cNvSpPr>
            <p:nvPr userDrawn="1"/>
          </p:nvSpPr>
          <p:spPr bwMode="auto">
            <a:xfrm>
              <a:off x="4935"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374"/>
            <p:cNvSpPr>
              <a:spLocks noChangeArrowheads="1"/>
            </p:cNvSpPr>
            <p:nvPr userDrawn="1"/>
          </p:nvSpPr>
          <p:spPr bwMode="auto">
            <a:xfrm>
              <a:off x="4935"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375"/>
            <p:cNvSpPr>
              <a:spLocks noChangeArrowheads="1"/>
            </p:cNvSpPr>
            <p:nvPr userDrawn="1"/>
          </p:nvSpPr>
          <p:spPr bwMode="auto">
            <a:xfrm>
              <a:off x="4935"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376"/>
            <p:cNvSpPr>
              <a:spLocks noChangeArrowheads="1"/>
            </p:cNvSpPr>
            <p:nvPr userDrawn="1"/>
          </p:nvSpPr>
          <p:spPr bwMode="auto">
            <a:xfrm>
              <a:off x="4935"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377"/>
            <p:cNvSpPr>
              <a:spLocks noChangeArrowheads="1"/>
            </p:cNvSpPr>
            <p:nvPr userDrawn="1"/>
          </p:nvSpPr>
          <p:spPr bwMode="auto">
            <a:xfrm>
              <a:off x="5042"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378"/>
            <p:cNvSpPr>
              <a:spLocks noChangeArrowheads="1"/>
            </p:cNvSpPr>
            <p:nvPr userDrawn="1"/>
          </p:nvSpPr>
          <p:spPr bwMode="auto">
            <a:xfrm>
              <a:off x="5042"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379"/>
            <p:cNvSpPr>
              <a:spLocks noChangeArrowheads="1"/>
            </p:cNvSpPr>
            <p:nvPr userDrawn="1"/>
          </p:nvSpPr>
          <p:spPr bwMode="auto">
            <a:xfrm>
              <a:off x="5042"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380"/>
            <p:cNvSpPr>
              <a:spLocks noChangeArrowheads="1"/>
            </p:cNvSpPr>
            <p:nvPr userDrawn="1"/>
          </p:nvSpPr>
          <p:spPr bwMode="auto">
            <a:xfrm>
              <a:off x="5042"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81"/>
            <p:cNvSpPr>
              <a:spLocks/>
            </p:cNvSpPr>
            <p:nvPr userDrawn="1"/>
          </p:nvSpPr>
          <p:spPr bwMode="auto">
            <a:xfrm>
              <a:off x="3959" y="2849"/>
              <a:ext cx="3464" cy="1125"/>
            </a:xfrm>
            <a:custGeom>
              <a:avLst/>
              <a:gdLst>
                <a:gd name="T0" fmla="*/ 2 w 742"/>
                <a:gd name="T1" fmla="*/ 0 h 241"/>
                <a:gd name="T2" fmla="*/ 0 w 742"/>
                <a:gd name="T3" fmla="*/ 20 h 241"/>
                <a:gd name="T4" fmla="*/ 80 w 742"/>
                <a:gd name="T5" fmla="*/ 99 h 241"/>
                <a:gd name="T6" fmla="*/ 92 w 742"/>
                <a:gd name="T7" fmla="*/ 98 h 241"/>
                <a:gd name="T8" fmla="*/ 242 w 742"/>
                <a:gd name="T9" fmla="*/ 241 h 241"/>
                <a:gd name="T10" fmla="*/ 388 w 742"/>
                <a:gd name="T11" fmla="*/ 129 h 241"/>
                <a:gd name="T12" fmla="*/ 467 w 742"/>
                <a:gd name="T13" fmla="*/ 162 h 241"/>
                <a:gd name="T14" fmla="*/ 578 w 742"/>
                <a:gd name="T15" fmla="*/ 62 h 241"/>
                <a:gd name="T16" fmla="*/ 630 w 742"/>
                <a:gd name="T17" fmla="*/ 38 h 241"/>
                <a:gd name="T18" fmla="*/ 681 w 742"/>
                <a:gd name="T19" fmla="*/ 64 h 241"/>
                <a:gd name="T20" fmla="*/ 742 w 742"/>
                <a:gd name="T21" fmla="*/ 2 h 241"/>
                <a:gd name="T22" fmla="*/ 742 w 742"/>
                <a:gd name="T23" fmla="*/ 0 h 241"/>
                <a:gd name="T24" fmla="*/ 2 w 742"/>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241">
                  <a:moveTo>
                    <a:pt x="2" y="0"/>
                  </a:moveTo>
                  <a:cubicBezTo>
                    <a:pt x="1" y="6"/>
                    <a:pt x="0" y="13"/>
                    <a:pt x="0" y="20"/>
                  </a:cubicBezTo>
                  <a:cubicBezTo>
                    <a:pt x="0" y="64"/>
                    <a:pt x="36" y="99"/>
                    <a:pt x="80" y="99"/>
                  </a:cubicBezTo>
                  <a:cubicBezTo>
                    <a:pt x="84" y="99"/>
                    <a:pt x="88" y="99"/>
                    <a:pt x="92" y="98"/>
                  </a:cubicBezTo>
                  <a:cubicBezTo>
                    <a:pt x="96" y="178"/>
                    <a:pt x="162" y="241"/>
                    <a:pt x="242" y="241"/>
                  </a:cubicBezTo>
                  <a:cubicBezTo>
                    <a:pt x="312" y="241"/>
                    <a:pt x="371" y="193"/>
                    <a:pt x="388" y="129"/>
                  </a:cubicBezTo>
                  <a:cubicBezTo>
                    <a:pt x="408" y="150"/>
                    <a:pt x="436" y="162"/>
                    <a:pt x="467" y="162"/>
                  </a:cubicBezTo>
                  <a:cubicBezTo>
                    <a:pt x="524" y="162"/>
                    <a:pt x="572" y="119"/>
                    <a:pt x="578" y="62"/>
                  </a:cubicBezTo>
                  <a:cubicBezTo>
                    <a:pt x="598" y="60"/>
                    <a:pt x="616" y="51"/>
                    <a:pt x="630" y="38"/>
                  </a:cubicBezTo>
                  <a:cubicBezTo>
                    <a:pt x="642" y="53"/>
                    <a:pt x="660" y="64"/>
                    <a:pt x="681" y="64"/>
                  </a:cubicBezTo>
                  <a:cubicBezTo>
                    <a:pt x="715" y="64"/>
                    <a:pt x="742" y="36"/>
                    <a:pt x="742" y="2"/>
                  </a:cubicBezTo>
                  <a:cubicBezTo>
                    <a:pt x="742" y="1"/>
                    <a:pt x="742" y="1"/>
                    <a:pt x="742"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721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6" y="6319672"/>
            <a:ext cx="1005840" cy="195077"/>
          </a:xfrm>
          <a:prstGeom prst="rect">
            <a:avLst/>
          </a:prstGeom>
        </p:spPr>
      </p:pic>
      <p:sp>
        <p:nvSpPr>
          <p:cNvPr id="7" name="Rectangle 6"/>
          <p:cNvSpPr/>
          <p:nvPr userDrawn="1"/>
        </p:nvSpPr>
        <p:spPr bwMode="auto">
          <a:xfrm>
            <a:off x="457202"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3545340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8995" y="6287388"/>
            <a:ext cx="1005840" cy="195077"/>
          </a:xfrm>
          <a:prstGeom prst="rect">
            <a:avLst/>
          </a:prstGeom>
        </p:spPr>
      </p:pic>
      <p:sp>
        <p:nvSpPr>
          <p:cNvPr id="10" name="Rectangle 9"/>
          <p:cNvSpPr/>
          <p:nvPr userDrawn="1"/>
        </p:nvSpPr>
        <p:spPr bwMode="gray">
          <a:xfrm>
            <a:off x="274704" y="1211264"/>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274640" y="1211263"/>
            <a:ext cx="7315200" cy="1828804"/>
          </a:xfrm>
          <a:noFill/>
        </p:spPr>
        <p:txBody>
          <a:bodyPr lIns="146304" tIns="91440" rIns="146304" bIns="91440" anchor="t" anchorCtr="0"/>
          <a:lstStyle>
            <a:lvl1pPr>
              <a:defRPr sz="5998"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4" y="3030538"/>
            <a:ext cx="7315200" cy="1830388"/>
          </a:xfrm>
          <a:noFill/>
        </p:spPr>
        <p:txBody>
          <a:bodyPr lIns="146304" tIns="109728" rIns="146304" bIns="109728">
            <a:noAutofit/>
          </a:bodyPr>
          <a:lstStyle>
            <a:lvl1pPr marL="0" indent="0">
              <a:spcBef>
                <a:spcPts val="0"/>
              </a:spcBef>
              <a:buNone/>
              <a:defRPr sz="3198"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11668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480"/>
            <a:ext cx="12436475" cy="6989566"/>
          </a:xfrm>
          <a:prstGeom prst="rect">
            <a:avLst/>
          </a:prstGeom>
        </p:spPr>
      </p:pic>
      <p:sp>
        <p:nvSpPr>
          <p:cNvPr id="5" name="Rectangle 4"/>
          <p:cNvSpPr/>
          <p:nvPr userDrawn="1"/>
        </p:nvSpPr>
        <p:spPr bwMode="auto">
          <a:xfrm>
            <a:off x="273844" y="295275"/>
            <a:ext cx="6402388" cy="6402388"/>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24829" y="534928"/>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28" tIns="146262" rIns="182828" bIns="146262" rtlCol="0">
            <a:no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7" name="Title 1"/>
          <p:cNvSpPr>
            <a:spLocks noGrp="1"/>
          </p:cNvSpPr>
          <p:nvPr>
            <p:ph type="ctrTitle" hasCustomPrompt="1"/>
          </p:nvPr>
        </p:nvSpPr>
        <p:spPr>
          <a:xfrm>
            <a:off x="383492" y="1441152"/>
            <a:ext cx="5143830" cy="2538441"/>
          </a:xfrm>
        </p:spPr>
        <p:txBody>
          <a:bodyPr/>
          <a:lstStyle>
            <a:lvl1pPr>
              <a:defRPr sz="5198" baseline="0">
                <a:solidFill>
                  <a:schemeClr val="tx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6" y="4197653"/>
            <a:ext cx="7834977" cy="851515"/>
          </a:xfrm>
        </p:spPr>
        <p:txBody>
          <a:bodyPr anchor="ctr"/>
          <a:lstStyle>
            <a:lvl1pPr marL="0" indent="0" algn="l">
              <a:lnSpc>
                <a:spcPts val="2600"/>
              </a:lnSpc>
              <a:buNone/>
              <a:defRPr sz="1598">
                <a:solidFill>
                  <a:schemeClr val="tx1"/>
                </a:solidFill>
                <a:latin typeface="+mj-lt"/>
              </a:defRPr>
            </a:lvl1pPr>
            <a:lvl2pPr marL="457024" indent="0" algn="ctr">
              <a:buNone/>
              <a:defRPr>
                <a:solidFill>
                  <a:schemeClr val="tx1">
                    <a:tint val="75000"/>
                  </a:schemeClr>
                </a:solidFill>
              </a:defRPr>
            </a:lvl2pPr>
            <a:lvl3pPr marL="914049" indent="0" algn="ctr">
              <a:buNone/>
              <a:defRPr>
                <a:solidFill>
                  <a:schemeClr val="tx1">
                    <a:tint val="75000"/>
                  </a:schemeClr>
                </a:solidFill>
              </a:defRPr>
            </a:lvl3pPr>
            <a:lvl4pPr marL="1371073" indent="0" algn="ctr">
              <a:buNone/>
              <a:defRPr>
                <a:solidFill>
                  <a:schemeClr val="tx1">
                    <a:tint val="75000"/>
                  </a:schemeClr>
                </a:solidFill>
              </a:defRPr>
            </a:lvl4pPr>
            <a:lvl5pPr marL="1828098" indent="0" algn="ctr">
              <a:buNone/>
              <a:defRPr>
                <a:solidFill>
                  <a:schemeClr val="tx1">
                    <a:tint val="75000"/>
                  </a:schemeClr>
                </a:solidFill>
              </a:defRPr>
            </a:lvl5pPr>
            <a:lvl6pPr marL="2285122" indent="0" algn="ctr">
              <a:buNone/>
              <a:defRPr>
                <a:solidFill>
                  <a:schemeClr val="tx1">
                    <a:tint val="75000"/>
                  </a:schemeClr>
                </a:solidFill>
              </a:defRPr>
            </a:lvl6pPr>
            <a:lvl7pPr marL="2742146" indent="0" algn="ctr">
              <a:buNone/>
              <a:defRPr>
                <a:solidFill>
                  <a:schemeClr val="tx1">
                    <a:tint val="75000"/>
                  </a:schemeClr>
                </a:solidFill>
              </a:defRPr>
            </a:lvl7pPr>
            <a:lvl8pPr marL="3199170" indent="0" algn="ctr">
              <a:buNone/>
              <a:defRPr>
                <a:solidFill>
                  <a:schemeClr val="tx1">
                    <a:tint val="75000"/>
                  </a:schemeClr>
                </a:solidFill>
              </a:defRPr>
            </a:lvl8pPr>
            <a:lvl9pPr marL="365619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80408247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1661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485917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55510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16505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0933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42397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726243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939882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2052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6820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00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2777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227" indent="-287227">
              <a:spcBef>
                <a:spcPts val="1224"/>
              </a:spcBef>
              <a:buClr>
                <a:schemeClr val="tx1"/>
              </a:buClr>
              <a:buFont typeface="Arial" pitchFamily="34" charset="0"/>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536079"/>
          </a:xfrm>
        </p:spPr>
        <p:txBody>
          <a:bodyPr wrap="square">
            <a:spAutoFit/>
          </a:bodyPr>
          <a:lstStyle>
            <a:lvl1pPr marL="287227" indent="-287227">
              <a:spcBef>
                <a:spcPts val="1224"/>
              </a:spcBef>
              <a:buClr>
                <a:schemeClr val="tx1"/>
              </a:buClr>
              <a:buFont typeface="Arial" pitchFamily="34" charset="0"/>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76393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227" indent="-287227">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536079"/>
          </a:xfrm>
        </p:spPr>
        <p:txBody>
          <a:bodyPr wrap="square">
            <a:spAutoFit/>
          </a:bodyPr>
          <a:lstStyle>
            <a:lvl1pPr marL="287227" indent="-287227">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56218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0862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1892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15384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03898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5"/>
            <a:ext cx="10463986" cy="1720381"/>
          </a:xfrm>
          <a:prstGeom prst="rect">
            <a:avLst/>
          </a:prstGeom>
        </p:spPr>
        <p:txBody>
          <a:bodyPr lIns="146304" tIns="91440" rIns="146304" bIns="91440"/>
          <a:lstStyle>
            <a:lvl1pPr algn="l">
              <a:defRPr sz="5998">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25655642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27805783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113227" y="2125664"/>
            <a:ext cx="8219813" cy="1828800"/>
          </a:xfrm>
        </p:spPr>
        <p:txBody>
          <a:bodyPr/>
          <a:lstStyle>
            <a:lvl1pPr>
              <a:defRPr sz="5998" baseline="0"/>
            </a:lvl1pPr>
          </a:lstStyle>
          <a:p>
            <a:r>
              <a:rPr lang="en-US" dirty="0"/>
              <a:t>Click to edit Master title style</a:t>
            </a:r>
          </a:p>
        </p:txBody>
      </p:sp>
    </p:spTree>
    <p:extLst>
      <p:ext uri="{BB962C8B-B14F-4D97-AF65-F5344CB8AC3E}">
        <p14:creationId xmlns:p14="http://schemas.microsoft.com/office/powerpoint/2010/main" val="269167931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6367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85836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420"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81" indent="0">
              <a:buNone/>
              <a:defRPr>
                <a:gradFill>
                  <a:gsLst>
                    <a:gs pos="1250">
                      <a:srgbClr val="000000"/>
                    </a:gs>
                    <a:gs pos="100000">
                      <a:srgbClr val="000000"/>
                    </a:gs>
                  </a:gsLst>
                  <a:lin ang="5400000" scaled="0"/>
                </a:gradFill>
                <a:latin typeface="Segoe UI" pitchFamily="34" charset="0"/>
                <a:cs typeface="Segoe UI" pitchFamily="34" charset="0"/>
              </a:defRPr>
            </a:lvl3pPr>
            <a:lvl4pPr marL="81424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175192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7642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0866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5"/>
            <a:ext cx="10463986" cy="1720381"/>
          </a:xfrm>
          <a:prstGeom prst="rect">
            <a:avLst/>
          </a:prstGeom>
        </p:spPr>
        <p:txBody>
          <a:bodyPr lIns="146304" tIns="91440" rIns="146304" bIns="91440"/>
          <a:lstStyle>
            <a:lvl1pPr algn="l">
              <a:defRPr sz="5998">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94577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1169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1"/>
            <a:ext cx="12461176" cy="7012307"/>
          </a:xfrm>
          <a:prstGeom prst="rect">
            <a:avLst/>
          </a:prstGeom>
        </p:spPr>
      </p:pic>
      <p:pic>
        <p:nvPicPr>
          <p:cNvPr id="31" name="Picture 30"/>
          <p:cNvPicPr>
            <a:picLocks noChangeAspect="1"/>
          </p:cNvPicPr>
          <p:nvPr userDrawn="1"/>
        </p:nvPicPr>
        <p:blipFill>
          <a:blip r:embed="rId3"/>
          <a:stretch>
            <a:fillRect/>
          </a:stretch>
        </p:blipFill>
        <p:spPr>
          <a:xfrm>
            <a:off x="9873010" y="443333"/>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7" y="1441921"/>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4384"/>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349100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80006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7801232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3223411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Tree>
    <p:extLst>
      <p:ext uri="{BB962C8B-B14F-4D97-AF65-F5344CB8AC3E}">
        <p14:creationId xmlns:p14="http://schemas.microsoft.com/office/powerpoint/2010/main" val="192308766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803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1223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61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15439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2707244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65082184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94591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029224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871987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12575737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06027643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86921287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4759174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4370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251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3978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8851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15326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07720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53436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511474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02038832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8207619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74997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72308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494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480316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768278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578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7680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168825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25326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307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238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680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4594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333786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0124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68911528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34889401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5955485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5944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9399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70332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37398256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34858871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5732202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6726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8429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68389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10223102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690662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2891597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7733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9391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1493710"/>
            <a:ext cx="11889246"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
        <p:nvSpPr>
          <p:cNvPr id="5" name="Title 1"/>
          <p:cNvSpPr>
            <a:spLocks noGrp="1"/>
          </p:cNvSpPr>
          <p:nvPr>
            <p:ph type="title"/>
          </p:nvPr>
        </p:nvSpPr>
        <p:spPr>
          <a:xfrm>
            <a:off x="274321" y="296898"/>
            <a:ext cx="11889564" cy="917575"/>
          </a:xfrm>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082878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9573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18419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4799">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88489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0913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08071524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9592244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_subtitle">
    <p:bg bwMode="gray">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320" y="1044507"/>
            <a:ext cx="11888787" cy="517064"/>
          </a:xfrm>
        </p:spPr>
        <p:txBody>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j-lt"/>
                <a:ea typeface="+mn-ea"/>
                <a:cs typeface="+mn-cs"/>
              </a:defRPr>
            </a:lvl1pPr>
            <a:lvl4pPr>
              <a:defRPr lang="en-US" sz="2400"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043935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63476720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4268540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dirty="0"/>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73072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6822071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96754685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92974427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42102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84348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220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26970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57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a:t>Thank you</a:t>
            </a:r>
          </a:p>
        </p:txBody>
      </p:sp>
    </p:spTree>
    <p:extLst>
      <p:ext uri="{BB962C8B-B14F-4D97-AF65-F5344CB8AC3E}">
        <p14:creationId xmlns:p14="http://schemas.microsoft.com/office/powerpoint/2010/main" val="348857319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1317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6091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02113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7022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423316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7183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84021485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53196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8912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572589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783282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62061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1292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155904278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60944016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30755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8812781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480570" y="6704327"/>
            <a:ext cx="3475341" cy="148188"/>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944" b="0" i="0" u="none" strike="noStrike" kern="1200" cap="none" spc="135"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74640" y="1212852"/>
            <a:ext cx="11887200" cy="209288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33148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31160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736361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60095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647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639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106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99629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60" tIns="38834" rIns="77660" bIns="38834" numCol="1" rtlCol="0" anchor="ctr" anchorCtr="0" compatLnSpc="1">
            <a:prstTxWarp prst="textNoShape">
              <a:avLst/>
            </a:prstTxWarp>
          </a:bodyPr>
          <a:lstStyle/>
          <a:p>
            <a:pPr algn="ctr" defTabSz="776311"/>
            <a:endParaRPr lang="en-US" sz="178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35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738664"/>
          </a:xfrm>
        </p:spPr>
        <p:txBody>
          <a:bodyPr lIns="393192" bIns="91440"/>
          <a:lstStyle>
            <a:lvl1pPr marL="0" indent="0">
              <a:buNone/>
              <a:defRPr>
                <a:solidFill>
                  <a:schemeClr val="tx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5111606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44046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3628135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9377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7588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0715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17899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19090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134893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009045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6556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9917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126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2073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353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693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072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334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9778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594421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1031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0527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6842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363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3140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6141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084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9939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6711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778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55018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48487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224562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457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56923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99375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6243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76517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1176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39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92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82987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52360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7789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303498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457416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65884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71423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43020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984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89844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2996957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295056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50259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57080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2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000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5935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41923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740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8075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027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8250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874018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5175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427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674409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2817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302266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8860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4059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0740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565021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607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37014324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388985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57469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2"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1548387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5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78015381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721020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1" y="0"/>
            <a:ext cx="12436475" cy="6994525"/>
          </a:xfrm>
          <a:prstGeom prst="rect">
            <a:avLst/>
          </a:prstGeom>
        </p:spPr>
      </p:pic>
      <p:sp>
        <p:nvSpPr>
          <p:cNvPr id="9" name="Title 1"/>
          <p:cNvSpPr>
            <a:spLocks noGrp="1"/>
          </p:cNvSpPr>
          <p:nvPr>
            <p:ph type="title" hasCustomPrompt="1"/>
          </p:nvPr>
        </p:nvSpPr>
        <p:spPr bwMode="auto">
          <a:xfrm>
            <a:off x="274637" y="1232250"/>
            <a:ext cx="8536515" cy="1190453"/>
          </a:xfrm>
          <a:noFill/>
        </p:spPr>
        <p:txBody>
          <a:bodyPr lIns="146304" tIns="91440" rIns="146304" bIns="91440" anchor="t" anchorCtr="0"/>
          <a:lstStyle>
            <a:lvl1pPr>
              <a:defRPr sz="5400"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7"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0" y="6255937"/>
            <a:ext cx="1280160" cy="274492"/>
          </a:xfrm>
          <a:prstGeom prst="rect">
            <a:avLst/>
          </a:prstGeom>
        </p:spPr>
      </p:pic>
    </p:spTree>
    <p:extLst>
      <p:ext uri="{BB962C8B-B14F-4D97-AF65-F5344CB8AC3E}">
        <p14:creationId xmlns:p14="http://schemas.microsoft.com/office/powerpoint/2010/main" val="153779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theme" Target="../theme/theme10.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image" Target="../media/image87.png"/><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theme" Target="../theme/theme11.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image" Target="../media/image8.pn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theme" Target="../theme/theme5.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8.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theme" Target="../theme/theme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theme" Target="../theme/theme7.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image" Target="../media/image8.png"/><Relationship Id="rId3" Type="http://schemas.openxmlformats.org/officeDocument/2006/relationships/slideLayout" Target="../slideLayouts/slideLayout162.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theme" Target="../theme/theme9.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014851396"/>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 id="2147484835" r:id="rId17"/>
    <p:sldLayoutId id="2147484836" r:id="rId18"/>
    <p:sldLayoutId id="2147484837" r:id="rId19"/>
    <p:sldLayoutId id="2147484838" r:id="rId20"/>
    <p:sldLayoutId id="2147484839" r:id="rId21"/>
    <p:sldLayoutId id="2147484883" r:id="rId22"/>
    <p:sldLayoutId id="2147484884" r:id="rId23"/>
    <p:sldLayoutId id="2147484906" r:id="rId24"/>
    <p:sldLayoutId id="214748502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264341201"/>
      </p:ext>
    </p:extLst>
  </p:cSld>
  <p:clrMap bg1="lt1" tx1="dk1" bg2="lt2" tx2="dk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 id="2147485049" r:id="rId7"/>
    <p:sldLayoutId id="2147485050" r:id="rId8"/>
    <p:sldLayoutId id="2147485051" r:id="rId9"/>
    <p:sldLayoutId id="2147485052" r:id="rId10"/>
    <p:sldLayoutId id="2147485053" r:id="rId11"/>
    <p:sldLayoutId id="2147485054" r:id="rId12"/>
    <p:sldLayoutId id="2147485055" r:id="rId13"/>
    <p:sldLayoutId id="2147485056" r:id="rId14"/>
    <p:sldLayoutId id="2147485057" r:id="rId15"/>
    <p:sldLayoutId id="2147485058" r:id="rId16"/>
    <p:sldLayoutId id="2147485059" r:id="rId17"/>
    <p:sldLayoutId id="2147485060" r:id="rId18"/>
    <p:sldLayoutId id="2147485061" r:id="rId19"/>
    <p:sldLayoutId id="2147485062" r:id="rId20"/>
    <p:sldLayoutId id="2147485063" r:id="rId21"/>
    <p:sldLayoutId id="2147485064" r:id="rId22"/>
    <p:sldLayoutId id="2147485065" r:id="rId23"/>
    <p:sldLayoutId id="2147485066" r:id="rId24"/>
    <p:sldLayoutId id="2147485067" r:id="rId25"/>
    <p:sldLayoutId id="2147485068" r:id="rId26"/>
    <p:sldLayoutId id="2147485069" r:id="rId27"/>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989926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5" r:id="rId4"/>
    <p:sldLayoutId id="2147485076" r:id="rId5"/>
    <p:sldLayoutId id="2147485077" r:id="rId6"/>
    <p:sldLayoutId id="2147485078" r:id="rId7"/>
    <p:sldLayoutId id="2147485079" r:id="rId8"/>
    <p:sldLayoutId id="2147485080" r:id="rId9"/>
    <p:sldLayoutId id="2147485081" r:id="rId10"/>
    <p:sldLayoutId id="2147485082" r:id="rId11"/>
    <p:sldLayoutId id="2147485083" r:id="rId12"/>
    <p:sldLayoutId id="2147485084" r:id="rId13"/>
    <p:sldLayoutId id="2147485085" r:id="rId14"/>
    <p:sldLayoutId id="2147485086" r:id="rId15"/>
    <p:sldLayoutId id="2147485087" r:id="rId16"/>
    <p:sldLayoutId id="2147485088" r:id="rId17"/>
    <p:sldLayoutId id="2147485089" r:id="rId18"/>
    <p:sldLayoutId id="2147485090" r:id="rId19"/>
    <p:sldLayoutId id="2147485091" r:id="rId20"/>
    <p:sldLayoutId id="2147485092" r:id="rId21"/>
    <p:sldLayoutId id="2147485093" r:id="rId22"/>
    <p:sldLayoutId id="2147485094" r:id="rId23"/>
    <p:sldLayoutId id="2147485095" r:id="rId24"/>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Green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06597930"/>
      </p:ext>
    </p:extLst>
  </p:cSld>
  <p:clrMap bg1="dk1" tx1="lt1" bg2="dk2" tx2="lt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878329102"/>
      </p:ext>
    </p:extLst>
  </p:cSld>
  <p:clrMap bg1="lt1" tx1="dk1" bg2="lt2" tx2="dk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 id="2147484877" r:id="rId18"/>
    <p:sldLayoutId id="2147484878" r:id="rId19"/>
    <p:sldLayoutId id="2147484879" r:id="rId20"/>
    <p:sldLayoutId id="214748488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255151419"/>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6" r:id="rId10"/>
    <p:sldLayoutId id="2147484897" r:id="rId11"/>
    <p:sldLayoutId id="2147484898" r:id="rId12"/>
    <p:sldLayoutId id="2147484899" r:id="rId13"/>
    <p:sldLayoutId id="2147484900" r:id="rId14"/>
    <p:sldLayoutId id="2147484901" r:id="rId15"/>
    <p:sldLayoutId id="2147484902" r:id="rId16"/>
    <p:sldLayoutId id="2147484903" r:id="rId17"/>
    <p:sldLayoutId id="2147484904" r:id="rId18"/>
    <p:sldLayoutId id="2147484905"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18"/>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1921027233"/>
      </p:ext>
    </p:extLst>
  </p:cSld>
  <p:clrMap bg1="dk1" tx1="lt1" bg2="dk2" tx2="lt2" accent1="accent1" accent2="accent2" accent3="accent3" accent4="accent4" accent5="accent5" accent6="accent6" hlink="hlink" folHlink="folHlink"/>
  <p:sldLayoutIdLst>
    <p:sldLayoutId id="2147484908" r:id="rId1"/>
    <p:sldLayoutId id="2147484909" r:id="rId2"/>
    <p:sldLayoutId id="2147484910" r:id="rId3"/>
    <p:sldLayoutId id="2147484911" r:id="rId4"/>
    <p:sldLayoutId id="2147484912" r:id="rId5"/>
    <p:sldLayoutId id="2147484913" r:id="rId6"/>
    <p:sldLayoutId id="2147484914" r:id="rId7"/>
    <p:sldLayoutId id="2147484915" r:id="rId8"/>
    <p:sldLayoutId id="2147484916" r:id="rId9"/>
    <p:sldLayoutId id="2147484917" r:id="rId10"/>
    <p:sldLayoutId id="2147484918" r:id="rId11"/>
    <p:sldLayoutId id="2147484919" r:id="rId12"/>
    <p:sldLayoutId id="2147484920" r:id="rId13"/>
    <p:sldLayoutId id="2147484921" r:id="rId14"/>
    <p:sldLayoutId id="2147484922" r:id="rId15"/>
    <p:sldLayoutId id="2147484923" r:id="rId16"/>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37622348"/>
      </p:ext>
    </p:extLst>
  </p:cSld>
  <p:clrMap bg1="dk1" tx1="lt1" bg2="dk2" tx2="lt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7" r:id="rId13"/>
    <p:sldLayoutId id="2147484938" r:id="rId14"/>
    <p:sldLayoutId id="2147484939" r:id="rId15"/>
    <p:sldLayoutId id="2147484940" r:id="rId16"/>
    <p:sldLayoutId id="2147484941" r:id="rId17"/>
    <p:sldLayoutId id="2147484942" r:id="rId18"/>
    <p:sldLayoutId id="2147484943" r:id="rId19"/>
    <p:sldLayoutId id="2147484944" r:id="rId20"/>
    <p:sldLayoutId id="2147484945" r:id="rId21"/>
    <p:sldLayoutId id="2147484946" r:id="rId22"/>
    <p:sldLayoutId id="2147484947" r:id="rId23"/>
    <p:sldLayoutId id="2147484948"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702624"/>
      </p:ext>
    </p:extLst>
  </p:cSld>
  <p:clrMap bg1="dk1" tx1="lt1" bg2="dk2" tx2="lt2" accent1="accent1" accent2="accent2" accent3="accent3" accent4="accent4" accent5="accent5" accent6="accent6" hlink="hlink" folHlink="folHlink"/>
  <p:sldLayoutIdLst>
    <p:sldLayoutId id="2147484952" r:id="rId1"/>
    <p:sldLayoutId id="2147484953" r:id="rId2"/>
    <p:sldLayoutId id="2147484954" r:id="rId3"/>
    <p:sldLayoutId id="2147484955" r:id="rId4"/>
    <p:sldLayoutId id="2147484956" r:id="rId5"/>
    <p:sldLayoutId id="2147484957" r:id="rId6"/>
    <p:sldLayoutId id="2147484958" r:id="rId7"/>
    <p:sldLayoutId id="2147484959" r:id="rId8"/>
    <p:sldLayoutId id="2147484960" r:id="rId9"/>
    <p:sldLayoutId id="2147484961" r:id="rId10"/>
    <p:sldLayoutId id="2147484962" r:id="rId11"/>
    <p:sldLayoutId id="2147484963" r:id="rId12"/>
    <p:sldLayoutId id="2147484964" r:id="rId13"/>
    <p:sldLayoutId id="2147484965" r:id="rId14"/>
    <p:sldLayoutId id="2147484966" r:id="rId15"/>
    <p:sldLayoutId id="2147484967" r:id="rId16"/>
    <p:sldLayoutId id="2147484968" r:id="rId17"/>
    <p:sldLayoutId id="2147484969" r:id="rId18"/>
    <p:sldLayoutId id="2147484970" r:id="rId19"/>
    <p:sldLayoutId id="2147484971" r:id="rId20"/>
    <p:sldLayoutId id="2147484972" r:id="rId21"/>
    <p:sldLayoutId id="2147484973" r:id="rId22"/>
    <p:sldLayoutId id="2147484974" r:id="rId23"/>
    <p:sldLayoutId id="2147484975" r:id="rId24"/>
    <p:sldLayoutId id="2147484976" r:id="rId25"/>
    <p:sldLayoutId id="2147484977" r:id="rId26"/>
    <p:sldLayoutId id="2147484978" r:id="rId27"/>
    <p:sldLayoutId id="2147484979" r:id="rId28"/>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10/30/2017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167521696"/>
      </p:ext>
    </p:extLst>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7" r:id="rId6"/>
    <p:sldLayoutId id="2147484988" r:id="rId7"/>
    <p:sldLayoutId id="2147484989" r:id="rId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328727023"/>
      </p:ext>
    </p:extLst>
  </p:cSld>
  <p:clrMap bg1="dk1" tx1="lt1" bg2="dk2" tx2="lt2" accent1="accent1" accent2="accent2" accent3="accent3" accent4="accent4" accent5="accent5" accent6="accent6" hlink="hlink" folHlink="folHlink"/>
  <p:sldLayoutIdLst>
    <p:sldLayoutId id="2147484991" r:id="rId1"/>
    <p:sldLayoutId id="2147484992" r:id="rId2"/>
    <p:sldLayoutId id="2147484993" r:id="rId3"/>
    <p:sldLayoutId id="2147484994" r:id="rId4"/>
    <p:sldLayoutId id="2147484995" r:id="rId5"/>
    <p:sldLayoutId id="2147484996" r:id="rId6"/>
    <p:sldLayoutId id="2147484997" r:id="rId7"/>
    <p:sldLayoutId id="2147484998" r:id="rId8"/>
    <p:sldLayoutId id="2147484999" r:id="rId9"/>
    <p:sldLayoutId id="2147485000" r:id="rId10"/>
    <p:sldLayoutId id="2147485001" r:id="rId11"/>
    <p:sldLayoutId id="2147485002" r:id="rId12"/>
    <p:sldLayoutId id="2147485003" r:id="rId13"/>
    <p:sldLayoutId id="2147485004" r:id="rId14"/>
    <p:sldLayoutId id="2147485005" r:id="rId15"/>
    <p:sldLayoutId id="2147485006" r:id="rId16"/>
    <p:sldLayoutId id="2147485007" r:id="rId17"/>
    <p:sldLayoutId id="2147485008" r:id="rId18"/>
    <p:sldLayoutId id="2147485009" r:id="rId19"/>
    <p:sldLayoutId id="2147485010" r:id="rId20"/>
    <p:sldLayoutId id="2147485011" r:id="rId21"/>
    <p:sldLayoutId id="2147485012" r:id="rId22"/>
    <p:sldLayoutId id="2147485013" r:id="rId23"/>
    <p:sldLayoutId id="2147485014" r:id="rId24"/>
    <p:sldLayoutId id="2147485015" r:id="rId25"/>
    <p:sldLayoutId id="2147485016" r:id="rId26"/>
    <p:sldLayoutId id="2147485017" r:id="rId27"/>
    <p:sldLayoutId id="2147485018" r:id="rId28"/>
    <p:sldLayoutId id="2147485019" r:id="rId29"/>
    <p:sldLayoutId id="2147485020" r:id="rId30"/>
    <p:sldLayoutId id="2147485021" r:id="rId31"/>
    <p:sldLayoutId id="2147485022" r:id="rId32"/>
    <p:sldLayoutId id="2147485023" r:id="rId33"/>
    <p:sldLayoutId id="2147485024" r:id="rId34"/>
    <p:sldLayoutId id="2147485025" r:id="rId35"/>
    <p:sldLayoutId id="2147485026" r:id="rId36"/>
    <p:sldLayoutId id="2147485027"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hyssh@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2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95.png"/><Relationship Id="rId5" Type="http://schemas.openxmlformats.org/officeDocument/2006/relationships/notesSlide" Target="../notesSlides/notesSlide11.xml"/><Relationship Id="rId4" Type="http://schemas.openxmlformats.org/officeDocument/2006/relationships/slideLayout" Target="../slideLayouts/slideLayout15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9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3.xml"/><Relationship Id="rId1" Type="http://schemas.openxmlformats.org/officeDocument/2006/relationships/slideLayout" Target="../slideLayouts/slideLayout154.xml"/><Relationship Id="rId4" Type="http://schemas.openxmlformats.org/officeDocument/2006/relationships/image" Target="../media/image9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09.em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23.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13.emf"/><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43.xml"/></Relationships>
</file>

<file path=ppt/slides/_rels/slide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xml"/><Relationship Id="rId1" Type="http://schemas.openxmlformats.org/officeDocument/2006/relationships/slideLayout" Target="../slideLayouts/slideLayout157.xml"/><Relationship Id="rId5" Type="http://schemas.openxmlformats.org/officeDocument/2006/relationships/image" Target="../media/image91.emf"/><Relationship Id="rId4" Type="http://schemas.openxmlformats.org/officeDocument/2006/relationships/image" Target="../media/image90.emf"/></Relationships>
</file>

<file path=ppt/slides/_rels/slide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xml"/><Relationship Id="rId1" Type="http://schemas.openxmlformats.org/officeDocument/2006/relationships/slideLayout" Target="../slideLayouts/slideLayout153.xml"/><Relationship Id="rId5" Type="http://schemas.openxmlformats.org/officeDocument/2006/relationships/image" Target="../media/image94.emf"/><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4.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319" y="1441151"/>
            <a:ext cx="5648720" cy="2538441"/>
          </a:xfrm>
        </p:spPr>
        <p:txBody>
          <a:bodyPr/>
          <a:lstStyle/>
          <a:p>
            <a:r>
              <a:rPr lang="en-US" sz="5507" dirty="0"/>
              <a:t>Infrastructure as a Service Overview</a:t>
            </a:r>
            <a:endParaRPr lang="en-US" dirty="0"/>
          </a:p>
        </p:txBody>
      </p:sp>
      <p:sp>
        <p:nvSpPr>
          <p:cNvPr id="4" name="Subtitle 3"/>
          <p:cNvSpPr>
            <a:spLocks noGrp="1"/>
          </p:cNvSpPr>
          <p:nvPr>
            <p:ph type="subTitle" idx="1"/>
          </p:nvPr>
        </p:nvSpPr>
        <p:spPr>
          <a:xfrm>
            <a:off x="384319" y="4827358"/>
            <a:ext cx="7833866" cy="901722"/>
          </a:xfrm>
        </p:spPr>
        <p:txBody>
          <a:bodyPr/>
          <a:lstStyle/>
          <a:p>
            <a:r>
              <a:rPr lang="en-US" sz="1632" dirty="0"/>
              <a:t>Hyunsuk Shin (</a:t>
            </a:r>
            <a:r>
              <a:rPr lang="en-US" sz="1632" dirty="0">
                <a:hlinkClick r:id="rId3"/>
              </a:rPr>
              <a:t>hyssh@microsoft.com</a:t>
            </a:r>
            <a:r>
              <a:rPr lang="en-US" sz="1632" dirty="0"/>
              <a:t>)</a:t>
            </a:r>
          </a:p>
          <a:p>
            <a:r>
              <a:rPr lang="en-US" sz="1632" dirty="0"/>
              <a:t>MTC Seattle</a:t>
            </a:r>
            <a:endParaRPr lang="en-US" dirty="0"/>
          </a:p>
        </p:txBody>
      </p:sp>
    </p:spTree>
    <p:extLst>
      <p:ext uri="{BB962C8B-B14F-4D97-AF65-F5344CB8AC3E}">
        <p14:creationId xmlns:p14="http://schemas.microsoft.com/office/powerpoint/2010/main" val="743441827"/>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Bring Your Own Server/VHD</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
        <p:nvSpPr>
          <p:cNvPr id="15" name="Rectangle 14">
            <a:extLst>
              <a:ext uri="{FF2B5EF4-FFF2-40B4-BE49-F238E27FC236}">
                <a16:creationId xmlns:a16="http://schemas.microsoft.com/office/drawing/2014/main" id="{ABBA0D83-912D-42B4-94DF-DF43CBA15E70}"/>
              </a:ext>
            </a:extLst>
          </p:cNvPr>
          <p:cNvSpPr/>
          <p:nvPr/>
        </p:nvSpPr>
        <p:spPr bwMode="auto">
          <a:xfrm>
            <a:off x="1569864" y="1390566"/>
            <a:ext cx="4484361" cy="4342513"/>
          </a:xfrm>
          <a:prstGeom prst="rect">
            <a:avLst/>
          </a:prstGeom>
          <a:solidFill>
            <a:srgbClr val="5F5F5F">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0CC28F7A-AF0C-4B99-81CE-FB8BE8117473}"/>
              </a:ext>
            </a:extLst>
          </p:cNvPr>
          <p:cNvSpPr/>
          <p:nvPr/>
        </p:nvSpPr>
        <p:spPr bwMode="auto">
          <a:xfrm>
            <a:off x="1570328" y="1390562"/>
            <a:ext cx="4491172"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kern="0" dirty="0">
                <a:solidFill>
                  <a:srgbClr val="5F5F5F">
                    <a:alpha val="99000"/>
                  </a:srgbClr>
                </a:solidFill>
                <a:ea typeface="Segoe UI" pitchFamily="34" charset="0"/>
                <a:cs typeface="Segoe UI" pitchFamily="34" charset="0"/>
              </a:rPr>
              <a:t>On-premises</a:t>
            </a:r>
          </a:p>
        </p:txBody>
      </p:sp>
      <p:sp>
        <p:nvSpPr>
          <p:cNvPr id="17" name="Freeform 24">
            <a:extLst>
              <a:ext uri="{FF2B5EF4-FFF2-40B4-BE49-F238E27FC236}">
                <a16:creationId xmlns:a16="http://schemas.microsoft.com/office/drawing/2014/main" id="{25F29CC2-28F4-4BCA-A62D-EC10AC0E6E2D}"/>
              </a:ext>
            </a:extLst>
          </p:cNvPr>
          <p:cNvSpPr>
            <a:spLocks noEditPoints="1"/>
          </p:cNvSpPr>
          <p:nvPr/>
        </p:nvSpPr>
        <p:spPr bwMode="black">
          <a:xfrm>
            <a:off x="2017666" y="2215645"/>
            <a:ext cx="870160" cy="68285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100" kern="0">
              <a:solidFill>
                <a:sysClr val="windowText" lastClr="000000"/>
              </a:solidFill>
            </a:endParaRPr>
          </a:p>
        </p:txBody>
      </p:sp>
      <p:sp>
        <p:nvSpPr>
          <p:cNvPr id="18" name="TextBox 17">
            <a:extLst>
              <a:ext uri="{FF2B5EF4-FFF2-40B4-BE49-F238E27FC236}">
                <a16:creationId xmlns:a16="http://schemas.microsoft.com/office/drawing/2014/main" id="{A90278E0-BF12-400E-B542-786AD765BF00}"/>
              </a:ext>
            </a:extLst>
          </p:cNvPr>
          <p:cNvSpPr txBox="1"/>
          <p:nvPr/>
        </p:nvSpPr>
        <p:spPr>
          <a:xfrm>
            <a:off x="1748119" y="2991877"/>
            <a:ext cx="1409243" cy="328396"/>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600" dirty="0">
                <a:solidFill>
                  <a:srgbClr val="5F5F5F">
                    <a:alpha val="99000"/>
                  </a:srgbClr>
                </a:solidFill>
                <a:latin typeface="+mn-lt"/>
              </a:rPr>
              <a:t>On-premises Virtual Server</a:t>
            </a:r>
          </a:p>
        </p:txBody>
      </p:sp>
      <p:grpSp>
        <p:nvGrpSpPr>
          <p:cNvPr id="19" name="Group 18">
            <a:extLst>
              <a:ext uri="{FF2B5EF4-FFF2-40B4-BE49-F238E27FC236}">
                <a16:creationId xmlns:a16="http://schemas.microsoft.com/office/drawing/2014/main" id="{FBF22FEB-C9EA-41A3-A255-AB2F66F04CB3}"/>
              </a:ext>
            </a:extLst>
          </p:cNvPr>
          <p:cNvGrpSpPr/>
          <p:nvPr/>
        </p:nvGrpSpPr>
        <p:grpSpPr>
          <a:xfrm>
            <a:off x="3324347" y="2217147"/>
            <a:ext cx="2278187" cy="2621484"/>
            <a:chOff x="1972304" y="1566589"/>
            <a:chExt cx="2066296" cy="2340266"/>
          </a:xfrm>
        </p:grpSpPr>
        <p:sp>
          <p:nvSpPr>
            <p:cNvPr id="20" name="Right Arrow 32">
              <a:extLst>
                <a:ext uri="{FF2B5EF4-FFF2-40B4-BE49-F238E27FC236}">
                  <a16:creationId xmlns:a16="http://schemas.microsoft.com/office/drawing/2014/main" id="{53E8228A-85F8-45D3-AEC0-B1C7C491353F}"/>
                </a:ext>
              </a:extLst>
            </p:cNvPr>
            <p:cNvSpPr/>
            <p:nvPr/>
          </p:nvSpPr>
          <p:spPr bwMode="auto">
            <a:xfrm>
              <a:off x="1972304" y="1908516"/>
              <a:ext cx="923296"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grpSp>
          <p:nvGrpSpPr>
            <p:cNvPr id="21" name="Group 20">
              <a:extLst>
                <a:ext uri="{FF2B5EF4-FFF2-40B4-BE49-F238E27FC236}">
                  <a16:creationId xmlns:a16="http://schemas.microsoft.com/office/drawing/2014/main" id="{B1B62741-B595-48B1-902E-AC00F9355E28}"/>
                </a:ext>
              </a:extLst>
            </p:cNvPr>
            <p:cNvGrpSpPr/>
            <p:nvPr/>
          </p:nvGrpSpPr>
          <p:grpSpPr>
            <a:xfrm>
              <a:off x="3200399" y="1566589"/>
              <a:ext cx="838201" cy="1113144"/>
              <a:chOff x="3200399" y="1566589"/>
              <a:chExt cx="838201" cy="1113144"/>
            </a:xfrm>
          </p:grpSpPr>
          <p:sp>
            <p:nvSpPr>
              <p:cNvPr id="24" name="Folded Corner 36">
                <a:extLst>
                  <a:ext uri="{FF2B5EF4-FFF2-40B4-BE49-F238E27FC236}">
                    <a16:creationId xmlns:a16="http://schemas.microsoft.com/office/drawing/2014/main" id="{10B607C9-1797-4333-9144-1457A52BA03B}"/>
                  </a:ext>
                </a:extLst>
              </p:cNvPr>
              <p:cNvSpPr/>
              <p:nvPr/>
            </p:nvSpPr>
            <p:spPr bwMode="auto">
              <a:xfrm flipV="1">
                <a:off x="3200399" y="1566589"/>
                <a:ext cx="838201" cy="1113144"/>
              </a:xfrm>
              <a:prstGeom prst="foldedCorner">
                <a:avLst>
                  <a:gd name="adj" fmla="val 32319"/>
                </a:avLst>
              </a:prstGeom>
              <a:noFill/>
              <a:ln w="19050" cap="flat" cmpd="sng" algn="ctr">
                <a:solidFill>
                  <a:srgbClr val="0071BC"/>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25" name="TextBox 24">
                <a:extLst>
                  <a:ext uri="{FF2B5EF4-FFF2-40B4-BE49-F238E27FC236}">
                    <a16:creationId xmlns:a16="http://schemas.microsoft.com/office/drawing/2014/main" id="{A12C4671-4807-454E-9611-82C4A8D3D093}"/>
                  </a:ext>
                </a:extLst>
              </p:cNvPr>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400" dirty="0" err="1">
                    <a:solidFill>
                      <a:srgbClr val="5F5F5F">
                        <a:alpha val="99000"/>
                      </a:srgbClr>
                    </a:solidFill>
                    <a:latin typeface="+mn-lt"/>
                  </a:rPr>
                  <a:t>MyApp.vhd</a:t>
                </a:r>
                <a:endParaRPr lang="en-US" sz="1400" dirty="0">
                  <a:solidFill>
                    <a:srgbClr val="5F5F5F">
                      <a:alpha val="99000"/>
                    </a:srgbClr>
                  </a:solidFill>
                  <a:latin typeface="+mn-lt"/>
                </a:endParaRPr>
              </a:p>
            </p:txBody>
          </p:sp>
        </p:grpSp>
        <p:sp>
          <p:nvSpPr>
            <p:cNvPr id="22" name="Right Arrow 34">
              <a:extLst>
                <a:ext uri="{FF2B5EF4-FFF2-40B4-BE49-F238E27FC236}">
                  <a16:creationId xmlns:a16="http://schemas.microsoft.com/office/drawing/2014/main" id="{CBDC569B-FB54-441F-BAF7-07265A42FF09}"/>
                </a:ext>
              </a:extLst>
            </p:cNvPr>
            <p:cNvSpPr/>
            <p:nvPr/>
          </p:nvSpPr>
          <p:spPr bwMode="auto">
            <a:xfrm rot="5400000">
              <a:off x="3373672" y="2606578"/>
              <a:ext cx="491654"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
          <p:nvSpPr>
            <p:cNvPr id="23" name="Freeform 35">
              <a:extLst>
                <a:ext uri="{FF2B5EF4-FFF2-40B4-BE49-F238E27FC236}">
                  <a16:creationId xmlns:a16="http://schemas.microsoft.com/office/drawing/2014/main" id="{9C68FE0E-87D4-47BB-8DA3-C208EF4B0F7F}"/>
                </a:ext>
              </a:extLst>
            </p:cNvPr>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8CC6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400" b="1" kern="0" dirty="0">
                  <a:ln>
                    <a:solidFill>
                      <a:srgbClr val="FFFFFF">
                        <a:alpha val="0"/>
                      </a:srgbClr>
                    </a:solidFill>
                  </a:ln>
                  <a:solidFill>
                    <a:srgbClr val="FFFFFF">
                      <a:alpha val="99000"/>
                    </a:srgbClr>
                  </a:solidFill>
                </a:rPr>
                <a:t>Upload VHD</a:t>
              </a:r>
            </a:p>
          </p:txBody>
        </p:sp>
      </p:grpSp>
      <p:grpSp>
        <p:nvGrpSpPr>
          <p:cNvPr id="26" name="Group 25">
            <a:extLst>
              <a:ext uri="{FF2B5EF4-FFF2-40B4-BE49-F238E27FC236}">
                <a16:creationId xmlns:a16="http://schemas.microsoft.com/office/drawing/2014/main" id="{90DCDBA3-AB12-4E6C-A94D-BF96909C1B79}"/>
              </a:ext>
            </a:extLst>
          </p:cNvPr>
          <p:cNvGrpSpPr/>
          <p:nvPr/>
        </p:nvGrpSpPr>
        <p:grpSpPr>
          <a:xfrm>
            <a:off x="6320233" y="1390566"/>
            <a:ext cx="4491172" cy="4342513"/>
            <a:chOff x="4689547" y="828676"/>
            <a:chExt cx="4073454" cy="3876674"/>
          </a:xfrm>
        </p:grpSpPr>
        <p:sp>
          <p:nvSpPr>
            <p:cNvPr id="27" name="Rectangle 26">
              <a:extLst>
                <a:ext uri="{FF2B5EF4-FFF2-40B4-BE49-F238E27FC236}">
                  <a16:creationId xmlns:a16="http://schemas.microsoft.com/office/drawing/2014/main" id="{2D3AA28F-1CFC-4E61-82E3-DE7271CB8A5E}"/>
                </a:ext>
              </a:extLst>
            </p:cNvPr>
            <p:cNvSpPr/>
            <p:nvPr/>
          </p:nvSpPr>
          <p:spPr bwMode="auto">
            <a:xfrm>
              <a:off x="4695723" y="828676"/>
              <a:ext cx="4067278" cy="3876674"/>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28" name="Rectangle 27">
              <a:extLst>
                <a:ext uri="{FF2B5EF4-FFF2-40B4-BE49-F238E27FC236}">
                  <a16:creationId xmlns:a16="http://schemas.microsoft.com/office/drawing/2014/main" id="{5818A5DD-9F69-41B5-8D25-430750E97C3C}"/>
                </a:ext>
              </a:extLst>
            </p:cNvPr>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defTabSz="1219170">
                <a:lnSpc>
                  <a:spcPct val="90000"/>
                </a:lnSpc>
                <a:buSzPct val="90000"/>
                <a:defRPr/>
              </a:pPr>
              <a:r>
                <a:rPr lang="en-US" kern="0" dirty="0">
                  <a:solidFill>
                    <a:srgbClr val="0071BC">
                      <a:alpha val="99000"/>
                    </a:srgbClr>
                  </a:solidFill>
                  <a:ea typeface="Segoe UI" pitchFamily="34" charset="0"/>
                  <a:cs typeface="Segoe UI" pitchFamily="34" charset="0"/>
                </a:rPr>
                <a:t>Cloud</a:t>
              </a:r>
            </a:p>
          </p:txBody>
        </p:sp>
        <p:sp>
          <p:nvSpPr>
            <p:cNvPr id="29" name="Freeform 128">
              <a:extLst>
                <a:ext uri="{FF2B5EF4-FFF2-40B4-BE49-F238E27FC236}">
                  <a16:creationId xmlns:a16="http://schemas.microsoft.com/office/drawing/2014/main" id="{16EF4DDA-AEAB-4DB2-9617-ECAAAAB9D130}"/>
                </a:ext>
              </a:extLst>
            </p:cNvPr>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100" kern="0">
                <a:solidFill>
                  <a:sysClr val="windowText" lastClr="000000"/>
                </a:solidFill>
              </a:endParaRPr>
            </a:p>
          </p:txBody>
        </p:sp>
        <p:sp>
          <p:nvSpPr>
            <p:cNvPr id="30" name="Can 42">
              <a:extLst>
                <a:ext uri="{FF2B5EF4-FFF2-40B4-BE49-F238E27FC236}">
                  <a16:creationId xmlns:a16="http://schemas.microsoft.com/office/drawing/2014/main" id="{921E6365-1E83-4F93-B740-CC37EF4D5872}"/>
                </a:ext>
              </a:extLst>
            </p:cNvPr>
            <p:cNvSpPr/>
            <p:nvPr>
              <p:custDataLst>
                <p:tags r:id="rId2"/>
              </p:custDataLst>
            </p:nvPr>
          </p:nvSpPr>
          <p:spPr>
            <a:xfrm>
              <a:off x="5054384" y="3096512"/>
              <a:ext cx="819758" cy="862368"/>
            </a:xfrm>
            <a:prstGeom prst="can">
              <a:avLst/>
            </a:prstGeom>
            <a:solidFill>
              <a:srgbClr val="0071BC"/>
            </a:solidFill>
            <a:ln w="12700" cap="flat" cmpd="sng" algn="ctr">
              <a:solidFill>
                <a:srgbClr val="FFFFFF"/>
              </a:solidFill>
              <a:prstDash val="solid"/>
            </a:ln>
            <a:effectLst/>
          </p:spPr>
          <p:txBody>
            <a:bodyPr lIns="68589" tIns="34295" rIns="68589" bIns="34295"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31" name="Group 30">
            <a:extLst>
              <a:ext uri="{FF2B5EF4-FFF2-40B4-BE49-F238E27FC236}">
                <a16:creationId xmlns:a16="http://schemas.microsoft.com/office/drawing/2014/main" id="{5F850FA1-327A-4792-9C62-B30662437D70}"/>
              </a:ext>
            </a:extLst>
          </p:cNvPr>
          <p:cNvGrpSpPr/>
          <p:nvPr/>
        </p:nvGrpSpPr>
        <p:grpSpPr>
          <a:xfrm>
            <a:off x="7686518" y="3422184"/>
            <a:ext cx="3044545" cy="1416456"/>
            <a:chOff x="5928754" y="2642348"/>
            <a:chExt cx="2761376" cy="1264507"/>
          </a:xfrm>
        </p:grpSpPr>
        <p:sp>
          <p:nvSpPr>
            <p:cNvPr id="32" name="Right Arrow 44">
              <a:extLst>
                <a:ext uri="{FF2B5EF4-FFF2-40B4-BE49-F238E27FC236}">
                  <a16:creationId xmlns:a16="http://schemas.microsoft.com/office/drawing/2014/main" id="{E77A7529-3695-48F0-A679-6689ABCE1E3C}"/>
                </a:ext>
              </a:extLst>
            </p:cNvPr>
            <p:cNvSpPr/>
            <p:nvPr/>
          </p:nvSpPr>
          <p:spPr bwMode="auto">
            <a:xfrm>
              <a:off x="5928754" y="3313051"/>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
          <p:nvSpPr>
            <p:cNvPr id="33" name="Freeform 45">
              <a:extLst>
                <a:ext uri="{FF2B5EF4-FFF2-40B4-BE49-F238E27FC236}">
                  <a16:creationId xmlns:a16="http://schemas.microsoft.com/office/drawing/2014/main" id="{F32D97B2-0BDC-432A-8F2C-F93CFF43CFD2}"/>
                </a:ext>
              </a:extLst>
            </p:cNvPr>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FF8A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400" b="1" kern="0" dirty="0">
                  <a:ln>
                    <a:solidFill>
                      <a:srgbClr val="FFFFFF">
                        <a:alpha val="0"/>
                      </a:srgbClr>
                    </a:solidFill>
                  </a:ln>
                  <a:solidFill>
                    <a:srgbClr val="FFFFFF">
                      <a:alpha val="99000"/>
                    </a:srgbClr>
                  </a:solidFill>
                </a:rPr>
                <a:t>Create</a:t>
              </a:r>
              <a:br>
                <a:rPr lang="en-US" sz="1400" b="1" kern="0" dirty="0">
                  <a:ln>
                    <a:solidFill>
                      <a:srgbClr val="FFFFFF">
                        <a:alpha val="0"/>
                      </a:srgbClr>
                    </a:solidFill>
                  </a:ln>
                  <a:solidFill>
                    <a:srgbClr val="FFFFFF">
                      <a:alpha val="99000"/>
                    </a:srgbClr>
                  </a:solidFill>
                </a:rPr>
              </a:br>
              <a:r>
                <a:rPr lang="en-US" sz="1400" b="1" kern="0" dirty="0">
                  <a:ln>
                    <a:solidFill>
                      <a:srgbClr val="FFFFFF">
                        <a:alpha val="0"/>
                      </a:srgbClr>
                    </a:solidFill>
                  </a:ln>
                  <a:solidFill>
                    <a:srgbClr val="FFFFFF">
                      <a:alpha val="99000"/>
                    </a:srgbClr>
                  </a:solidFill>
                </a:rPr>
                <a:t>disk or</a:t>
              </a:r>
            </a:p>
            <a:p>
              <a:pPr algn="ctr" defTabSz="808872" fontAlgn="base">
                <a:lnSpc>
                  <a:spcPct val="90000"/>
                </a:lnSpc>
                <a:spcBef>
                  <a:spcPct val="0"/>
                </a:spcBef>
                <a:spcAft>
                  <a:spcPct val="0"/>
                </a:spcAft>
                <a:defRPr/>
              </a:pPr>
              <a:r>
                <a:rPr lang="en-US" sz="1400" b="1" kern="0" dirty="0">
                  <a:ln>
                    <a:solidFill>
                      <a:srgbClr val="FFFFFF">
                        <a:alpha val="0"/>
                      </a:srgbClr>
                    </a:solidFill>
                  </a:ln>
                  <a:solidFill>
                    <a:srgbClr val="FFFFFF">
                      <a:alpha val="99000"/>
                    </a:srgbClr>
                  </a:solidFill>
                </a:rPr>
                <a:t>image</a:t>
              </a:r>
            </a:p>
          </p:txBody>
        </p:sp>
        <p:sp>
          <p:nvSpPr>
            <p:cNvPr id="34" name="Right Arrow 46">
              <a:extLst>
                <a:ext uri="{FF2B5EF4-FFF2-40B4-BE49-F238E27FC236}">
                  <a16:creationId xmlns:a16="http://schemas.microsoft.com/office/drawing/2014/main" id="{B941BEF0-A420-42B4-948B-9DD8E128829F}"/>
                </a:ext>
              </a:extLst>
            </p:cNvPr>
            <p:cNvSpPr/>
            <p:nvPr/>
          </p:nvSpPr>
          <p:spPr bwMode="auto">
            <a:xfrm>
              <a:off x="7209858" y="3313051"/>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
          <p:nvSpPr>
            <p:cNvPr id="35" name="Freeform 24">
              <a:extLst>
                <a:ext uri="{FF2B5EF4-FFF2-40B4-BE49-F238E27FC236}">
                  <a16:creationId xmlns:a16="http://schemas.microsoft.com/office/drawing/2014/main" id="{BCEAFDE3-DBBA-4D3B-9BDA-D36825ECD09A}"/>
                </a:ext>
              </a:extLst>
            </p:cNvPr>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100" kern="0">
                <a:solidFill>
                  <a:sysClr val="windowText" lastClr="000000"/>
                </a:solidFill>
              </a:endParaRPr>
            </a:p>
          </p:txBody>
        </p:sp>
        <p:sp>
          <p:nvSpPr>
            <p:cNvPr id="36" name="TextBox 35">
              <a:extLst>
                <a:ext uri="{FF2B5EF4-FFF2-40B4-BE49-F238E27FC236}">
                  <a16:creationId xmlns:a16="http://schemas.microsoft.com/office/drawing/2014/main" id="{D0C9E428-FAF6-4BFE-A645-775EB8744F7E}"/>
                </a:ext>
              </a:extLst>
            </p:cNvPr>
            <p:cNvSpPr txBox="1"/>
            <p:nvPr/>
          </p:nvSpPr>
          <p:spPr>
            <a:xfrm>
              <a:off x="7113771" y="264234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600" dirty="0">
                  <a:solidFill>
                    <a:srgbClr val="5F5F5F">
                      <a:alpha val="99000"/>
                    </a:srgbClr>
                  </a:solidFill>
                  <a:latin typeface="+mn-lt"/>
                </a:rPr>
                <a:t>Provision VM from an image or a disk using a portal, a script or an API</a:t>
              </a:r>
            </a:p>
          </p:txBody>
        </p:sp>
      </p:grpSp>
      <p:sp>
        <p:nvSpPr>
          <p:cNvPr id="37" name="Content Placeholder 9">
            <a:extLst>
              <a:ext uri="{FF2B5EF4-FFF2-40B4-BE49-F238E27FC236}">
                <a16:creationId xmlns:a16="http://schemas.microsoft.com/office/drawing/2014/main" id="{022C6856-DADB-4337-8DBE-F98590614081}"/>
              </a:ext>
            </a:extLst>
          </p:cNvPr>
          <p:cNvSpPr txBox="1">
            <a:spLocks/>
          </p:cNvSpPr>
          <p:nvPr>
            <p:custDataLst>
              <p:tags r:id="rId1"/>
            </p:custDataLst>
          </p:nvPr>
        </p:nvSpPr>
        <p:spPr>
          <a:xfrm>
            <a:off x="1677608" y="4115601"/>
            <a:ext cx="3226192" cy="1667636"/>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20">
              <a:lnSpc>
                <a:spcPct val="90000"/>
              </a:lnSpc>
              <a:spcBef>
                <a:spcPts val="708"/>
              </a:spcBef>
              <a:buNone/>
              <a:defRPr/>
            </a:pPr>
            <a:r>
              <a:rPr lang="en-US" sz="1600" dirty="0">
                <a:ln>
                  <a:solidFill>
                    <a:srgbClr val="FFFFFF">
                      <a:alpha val="0"/>
                    </a:srgbClr>
                  </a:solidFill>
                </a:ln>
                <a:solidFill>
                  <a:srgbClr val="5F5F5F">
                    <a:alpha val="99000"/>
                  </a:srgbClr>
                </a:solidFill>
              </a:rPr>
              <a:t>Use Case</a:t>
            </a:r>
          </a:p>
          <a:p>
            <a:pPr marL="206075" indent="-206075" defTabSz="1219120">
              <a:lnSpc>
                <a:spcPct val="90000"/>
              </a:lnSpc>
              <a:spcBef>
                <a:spcPts val="708"/>
              </a:spcBef>
              <a:defRPr/>
            </a:pPr>
            <a:r>
              <a:rPr lang="en-US" sz="1400" dirty="0">
                <a:ln>
                  <a:solidFill>
                    <a:srgbClr val="FFFFFF">
                      <a:alpha val="0"/>
                    </a:srgbClr>
                  </a:solidFill>
                </a:ln>
                <a:solidFill>
                  <a:srgbClr val="5F5F5F">
                    <a:alpha val="99000"/>
                  </a:srgbClr>
                </a:solidFill>
              </a:rPr>
              <a:t>Forklift Migration of VMs</a:t>
            </a:r>
          </a:p>
          <a:p>
            <a:pPr marL="206075" indent="-206075" defTabSz="1219120">
              <a:lnSpc>
                <a:spcPct val="90000"/>
              </a:lnSpc>
              <a:spcBef>
                <a:spcPts val="708"/>
              </a:spcBef>
              <a:defRPr/>
            </a:pPr>
            <a:r>
              <a:rPr lang="en-US" sz="1400" dirty="0" err="1">
                <a:ln>
                  <a:solidFill>
                    <a:srgbClr val="FFFFFF">
                      <a:alpha val="0"/>
                    </a:srgbClr>
                  </a:solidFill>
                </a:ln>
                <a:solidFill>
                  <a:srgbClr val="5F5F5F">
                    <a:alpha val="99000"/>
                  </a:srgbClr>
                </a:solidFill>
              </a:rPr>
              <a:t>Sysprepped</a:t>
            </a:r>
            <a:r>
              <a:rPr lang="en-US" sz="1400" dirty="0">
                <a:ln>
                  <a:solidFill>
                    <a:srgbClr val="FFFFFF">
                      <a:alpha val="0"/>
                    </a:srgbClr>
                  </a:solidFill>
                </a:ln>
                <a:solidFill>
                  <a:srgbClr val="5F5F5F">
                    <a:alpha val="99000"/>
                  </a:srgbClr>
                </a:solidFill>
              </a:rPr>
              <a:t> Images</a:t>
            </a:r>
          </a:p>
          <a:p>
            <a:pPr marL="206075" indent="-206075" defTabSz="1219120">
              <a:lnSpc>
                <a:spcPct val="90000"/>
              </a:lnSpc>
              <a:spcBef>
                <a:spcPts val="708"/>
              </a:spcBef>
              <a:defRPr/>
            </a:pPr>
            <a:r>
              <a:rPr lang="en-US" sz="1400" dirty="0">
                <a:ln>
                  <a:solidFill>
                    <a:srgbClr val="FFFFFF">
                      <a:alpha val="0"/>
                    </a:srgbClr>
                  </a:solidFill>
                </a:ln>
                <a:solidFill>
                  <a:srgbClr val="5F5F5F">
                    <a:alpha val="99000"/>
                  </a:srgbClr>
                </a:solidFill>
              </a:rPr>
              <a:t>Use Add-</a:t>
            </a:r>
            <a:r>
              <a:rPr lang="en-US" sz="1400" dirty="0" err="1">
                <a:ln>
                  <a:solidFill>
                    <a:srgbClr val="FFFFFF">
                      <a:alpha val="0"/>
                    </a:srgbClr>
                  </a:solidFill>
                </a:ln>
                <a:solidFill>
                  <a:srgbClr val="5F5F5F">
                    <a:alpha val="99000"/>
                  </a:srgbClr>
                </a:solidFill>
              </a:rPr>
              <a:t>AzureVHD</a:t>
            </a:r>
            <a:r>
              <a:rPr lang="en-US" sz="1400" dirty="0">
                <a:ln>
                  <a:solidFill>
                    <a:srgbClr val="FFFFFF">
                      <a:alpha val="0"/>
                    </a:srgbClr>
                  </a:solidFill>
                </a:ln>
                <a:solidFill>
                  <a:srgbClr val="5F5F5F">
                    <a:alpha val="99000"/>
                  </a:srgbClr>
                </a:solidFill>
              </a:rPr>
              <a:t> to upload</a:t>
            </a:r>
          </a:p>
          <a:p>
            <a:pPr marL="0" indent="0" defTabSz="1219120">
              <a:lnSpc>
                <a:spcPct val="90000"/>
              </a:lnSpc>
              <a:spcBef>
                <a:spcPts val="708"/>
              </a:spcBef>
              <a:buNone/>
              <a:defRPr/>
            </a:pPr>
            <a:r>
              <a:rPr lang="en-US" sz="1600" dirty="0">
                <a:ln>
                  <a:solidFill>
                    <a:srgbClr val="FFFFFF">
                      <a:alpha val="0"/>
                    </a:srgbClr>
                  </a:solidFill>
                </a:ln>
                <a:solidFill>
                  <a:srgbClr val="5F5F5F">
                    <a:alpha val="99000"/>
                  </a:srgbClr>
                </a:solidFill>
              </a:rPr>
              <a:t>VHD must be fixed disk </a:t>
            </a:r>
          </a:p>
          <a:p>
            <a:pPr marL="0" indent="0" defTabSz="1219120">
              <a:lnSpc>
                <a:spcPct val="90000"/>
              </a:lnSpc>
              <a:spcBef>
                <a:spcPts val="708"/>
              </a:spcBef>
              <a:buNone/>
              <a:defRPr/>
            </a:pPr>
            <a:r>
              <a:rPr lang="en-US" sz="1400" dirty="0">
                <a:ln>
                  <a:solidFill>
                    <a:srgbClr val="FFFFFF">
                      <a:alpha val="0"/>
                    </a:srgbClr>
                  </a:solidFill>
                </a:ln>
                <a:solidFill>
                  <a:srgbClr val="5F5F5F">
                    <a:alpha val="99000"/>
                  </a:srgbClr>
                </a:solidFill>
              </a:rPr>
              <a:t>* Disk must be converted before upload</a:t>
            </a:r>
          </a:p>
        </p:txBody>
      </p:sp>
      <p:sp>
        <p:nvSpPr>
          <p:cNvPr id="38" name="Right Arrow 50">
            <a:extLst>
              <a:ext uri="{FF2B5EF4-FFF2-40B4-BE49-F238E27FC236}">
                <a16:creationId xmlns:a16="http://schemas.microsoft.com/office/drawing/2014/main" id="{C99A291B-38F2-4286-B892-47E125DD9D4E}"/>
              </a:ext>
            </a:extLst>
          </p:cNvPr>
          <p:cNvSpPr/>
          <p:nvPr/>
        </p:nvSpPr>
        <p:spPr bwMode="auto">
          <a:xfrm>
            <a:off x="5623929" y="4173472"/>
            <a:ext cx="1070793" cy="480876"/>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100" kern="0" dirty="0">
              <a:ln>
                <a:solidFill>
                  <a:srgbClr val="FFFFFF">
                    <a:alpha val="0"/>
                  </a:srgbClr>
                </a:solidFill>
              </a:ln>
              <a:solidFill>
                <a:srgbClr val="FFFFFF"/>
              </a:solidFill>
            </a:endParaRPr>
          </a:p>
        </p:txBody>
      </p:sp>
    </p:spTree>
    <p:extLst>
      <p:ext uri="{BB962C8B-B14F-4D97-AF65-F5344CB8AC3E}">
        <p14:creationId xmlns:p14="http://schemas.microsoft.com/office/powerpoint/2010/main" val="151904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9215775" y="485715"/>
            <a:ext cx="868557" cy="644434"/>
            <a:chOff x="10332992" y="479425"/>
            <a:chExt cx="868680" cy="644525"/>
          </a:xfrm>
        </p:grpSpPr>
        <p:sp>
          <p:nvSpPr>
            <p:cNvPr id="4" name="TextBox 3"/>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5"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6" name="Group 5"/>
          <p:cNvGrpSpPr/>
          <p:nvPr/>
        </p:nvGrpSpPr>
        <p:grpSpPr>
          <a:xfrm>
            <a:off x="10084444" y="485714"/>
            <a:ext cx="959852" cy="647609"/>
            <a:chOff x="11201784" y="479425"/>
            <a:chExt cx="959988" cy="647700"/>
          </a:xfrm>
        </p:grpSpPr>
        <p:sp>
          <p:nvSpPr>
            <p:cNvPr id="7" name="TextBox 6"/>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 name="TextBox 8"/>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10"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nvGrpSpPr>
          <p:cNvPr id="11" name="Group 10"/>
          <p:cNvGrpSpPr/>
          <p:nvPr/>
        </p:nvGrpSpPr>
        <p:grpSpPr>
          <a:xfrm>
            <a:off x="8418377" y="496"/>
            <a:ext cx="868559" cy="1123791"/>
            <a:chOff x="8418690" y="119118"/>
            <a:chExt cx="868682" cy="1123950"/>
          </a:xfrm>
        </p:grpSpPr>
        <p:sp>
          <p:nvSpPr>
            <p:cNvPr id="12" name="Rectangle 11"/>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13" name="Group 12"/>
            <p:cNvGrpSpPr/>
            <p:nvPr/>
          </p:nvGrpSpPr>
          <p:grpSpPr>
            <a:xfrm>
              <a:off x="8418690" y="598543"/>
              <a:ext cx="868680" cy="644525"/>
              <a:chOff x="9418637" y="479425"/>
              <a:chExt cx="868680" cy="644525"/>
            </a:xfrm>
          </p:grpSpPr>
          <p:sp>
            <p:nvSpPr>
              <p:cNvPr id="14" name="TextBox 13"/>
              <p:cNvSpPr txBox="1"/>
              <p:nvPr/>
            </p:nvSpPr>
            <p:spPr>
              <a:xfrm>
                <a:off x="9418637" y="479425"/>
                <a:ext cx="868680" cy="261734"/>
              </a:xfrm>
              <a:prstGeom prst="rect">
                <a:avLst/>
              </a:prstGeom>
              <a:noFill/>
            </p:spPr>
            <p:txBody>
              <a:bodyPr wrap="square" lIns="45713" tIns="45713" rIns="45713" bIns="45713" rtlCol="0">
                <a:spAutoFit/>
              </a:bodyPr>
              <a:lstStyle/>
              <a:p>
                <a:pPr algn="ctr" defTabSz="932597">
                  <a:lnSpc>
                    <a:spcPct val="90000"/>
                  </a:lnSpc>
                  <a:spcAft>
                    <a:spcPts val="600"/>
                  </a:spcAft>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Compute</a:t>
                </a:r>
              </a:p>
            </p:txBody>
          </p:sp>
          <p:sp>
            <p:nvSpPr>
              <p:cNvPr id="15"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pSp>
      <p:sp>
        <p:nvSpPr>
          <p:cNvPr id="2" name="Text Placeholder 1"/>
          <p:cNvSpPr>
            <a:spLocks noGrp="1"/>
          </p:cNvSpPr>
          <p:nvPr>
            <p:ph type="body" sz="quarter" idx="10"/>
          </p:nvPr>
        </p:nvSpPr>
        <p:spPr/>
        <p:txBody>
          <a:bodyPr/>
          <a:lstStyle/>
          <a:p>
            <a:r>
              <a:rPr lang="en-US" dirty="0"/>
              <a:t>Availability</a:t>
            </a:r>
            <a:r>
              <a:rPr lang="en-US" sz="3999" dirty="0">
                <a:solidFill>
                  <a:srgbClr val="F8F8F8"/>
                </a:solidFill>
                <a:latin typeface="Segoe UI"/>
              </a:rPr>
              <a:t> </a:t>
            </a:r>
            <a:r>
              <a:rPr lang="en-US" dirty="0"/>
              <a:t>sets</a:t>
            </a:r>
          </a:p>
        </p:txBody>
      </p:sp>
      <p:sp>
        <p:nvSpPr>
          <p:cNvPr id="18" name="Rectangle 17"/>
          <p:cNvSpPr/>
          <p:nvPr>
            <p:custDataLst>
              <p:tags r:id="rId1"/>
            </p:custDataLst>
          </p:nvPr>
        </p:nvSpPr>
        <p:spPr bwMode="auto">
          <a:xfrm>
            <a:off x="1677975" y="2536737"/>
            <a:ext cx="5378225" cy="2801863"/>
          </a:xfrm>
          <a:prstGeom prst="rect">
            <a:avLst/>
          </a:prstGeom>
          <a:solidFill>
            <a:srgbClr val="505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endParaRPr lang="en-US" sz="1734" dirty="0">
              <a:gradFill>
                <a:gsLst>
                  <a:gs pos="0">
                    <a:srgbClr val="FFFFFF"/>
                  </a:gs>
                  <a:gs pos="100000">
                    <a:srgbClr val="FFFFFF"/>
                  </a:gs>
                </a:gsLst>
                <a:lin ang="5400000" scaled="0"/>
              </a:gradFill>
              <a:latin typeface="Segoe UI"/>
            </a:endParaRPr>
          </a:p>
        </p:txBody>
      </p:sp>
      <p:sp>
        <p:nvSpPr>
          <p:cNvPr id="19" name="Rectangle 18"/>
          <p:cNvSpPr/>
          <p:nvPr/>
        </p:nvSpPr>
        <p:spPr bwMode="auto">
          <a:xfrm>
            <a:off x="1947218" y="2866632"/>
            <a:ext cx="2129571" cy="21615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93" tIns="46599" rIns="93193" bIns="93230" numCol="1" spcCol="0" rtlCol="0" anchor="b" anchorCtr="0" compatLnSpc="1">
            <a:prstTxWarp prst="textNoShape">
              <a:avLst/>
            </a:prstTxWarp>
          </a:bodyPr>
          <a:lstStyle/>
          <a:p>
            <a:pPr algn="ctr" defTabSz="698716" fontAlgn="base">
              <a:spcBef>
                <a:spcPct val="0"/>
              </a:spcBef>
              <a:spcAft>
                <a:spcPct val="0"/>
              </a:spcAft>
            </a:pPr>
            <a:r>
              <a:rPr lang="en-US" b="1" dirty="0">
                <a:ln>
                  <a:solidFill>
                    <a:srgbClr val="FFFFFF">
                      <a:alpha val="0"/>
                    </a:srgbClr>
                  </a:solidFill>
                </a:ln>
                <a:solidFill>
                  <a:srgbClr val="FFFFFF"/>
                </a:solidFill>
                <a:latin typeface="Segoe UI"/>
              </a:rPr>
              <a:t>Virtual machine</a:t>
            </a:r>
          </a:p>
        </p:txBody>
      </p:sp>
      <p:sp>
        <p:nvSpPr>
          <p:cNvPr id="20" name="Rectangle 19"/>
          <p:cNvSpPr/>
          <p:nvPr/>
        </p:nvSpPr>
        <p:spPr bwMode="auto">
          <a:xfrm>
            <a:off x="4638375" y="2899961"/>
            <a:ext cx="2123695" cy="21282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93" tIns="46599" rIns="93193" bIns="93230" numCol="1" spcCol="0" rtlCol="0" anchor="b" anchorCtr="0" compatLnSpc="1">
            <a:prstTxWarp prst="textNoShape">
              <a:avLst/>
            </a:prstTxWarp>
          </a:bodyPr>
          <a:lstStyle/>
          <a:p>
            <a:pPr algn="ctr" defTabSz="698716" fontAlgn="base">
              <a:spcBef>
                <a:spcPct val="0"/>
              </a:spcBef>
              <a:spcAft>
                <a:spcPct val="0"/>
              </a:spcAft>
            </a:pPr>
            <a:r>
              <a:rPr lang="en-US" b="1" dirty="0">
                <a:ln>
                  <a:solidFill>
                    <a:srgbClr val="FFFFFF">
                      <a:alpha val="0"/>
                    </a:srgbClr>
                  </a:solidFill>
                </a:ln>
                <a:solidFill>
                  <a:srgbClr val="FFFFFF"/>
                </a:solidFill>
                <a:latin typeface="Segoe UI"/>
              </a:rPr>
              <a:t>Virtual machine</a:t>
            </a:r>
          </a:p>
        </p:txBody>
      </p:sp>
      <p:grpSp>
        <p:nvGrpSpPr>
          <p:cNvPr id="21" name="Group 20"/>
          <p:cNvGrpSpPr/>
          <p:nvPr/>
        </p:nvGrpSpPr>
        <p:grpSpPr>
          <a:xfrm>
            <a:off x="2057364" y="3127277"/>
            <a:ext cx="2019423" cy="1371603"/>
            <a:chOff x="1" y="2703286"/>
            <a:chExt cx="1520439" cy="1219200"/>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3"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3234" tIns="46616" rIns="93234" bIns="46616" numCol="1" anchor="ctr" anchorCtr="0" compatLnSpc="1">
              <a:prstTxWarp prst="textNoShape">
                <a:avLst/>
              </a:prstTxWarp>
            </a:bodyPr>
            <a:lstStyle/>
            <a:p>
              <a:pPr algn="ctr" defTabSz="932384">
                <a:lnSpc>
                  <a:spcPct val="90000"/>
                </a:lnSpc>
              </a:pPr>
              <a:r>
                <a:rPr lang="en-US" sz="2000" dirty="0">
                  <a:solidFill>
                    <a:srgbClr val="000000">
                      <a:alpha val="99000"/>
                    </a:srgbClr>
                  </a:solidFill>
                  <a:latin typeface="Segoe UI"/>
                </a:rPr>
                <a:t>SQL Server</a:t>
              </a:r>
            </a:p>
            <a:p>
              <a:pPr algn="ctr" defTabSz="932384">
                <a:lnSpc>
                  <a:spcPct val="90000"/>
                </a:lnSpc>
              </a:pPr>
              <a:r>
                <a:rPr lang="en-US" sz="2000" dirty="0">
                  <a:solidFill>
                    <a:srgbClr val="000000">
                      <a:alpha val="99000"/>
                    </a:srgbClr>
                  </a:solidFill>
                  <a:latin typeface="Segoe UI"/>
                </a:rPr>
                <a:t>primary </a:t>
              </a:r>
            </a:p>
          </p:txBody>
        </p:sp>
      </p:grpSp>
      <p:grpSp>
        <p:nvGrpSpPr>
          <p:cNvPr id="24" name="Group 23"/>
          <p:cNvGrpSpPr/>
          <p:nvPr/>
        </p:nvGrpSpPr>
        <p:grpSpPr>
          <a:xfrm>
            <a:off x="4798140" y="3140824"/>
            <a:ext cx="1963929" cy="1329036"/>
            <a:chOff x="1" y="2673510"/>
            <a:chExt cx="1686130" cy="1199863"/>
          </a:xfrm>
        </p:grpSpPr>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26"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3234" tIns="46616" rIns="93234" bIns="46616" numCol="1" anchor="ctr" anchorCtr="0" compatLnSpc="1">
              <a:prstTxWarp prst="textNoShape">
                <a:avLst/>
              </a:prstTxWarp>
            </a:bodyPr>
            <a:lstStyle/>
            <a:p>
              <a:pPr algn="ctr" defTabSz="932384">
                <a:lnSpc>
                  <a:spcPct val="90000"/>
                </a:lnSpc>
              </a:pPr>
              <a:r>
                <a:rPr lang="en-US" sz="2000" dirty="0">
                  <a:solidFill>
                    <a:srgbClr val="000000">
                      <a:alpha val="99000"/>
                    </a:srgbClr>
                  </a:solidFill>
                  <a:latin typeface="Segoe UI"/>
                </a:rPr>
                <a:t>SQL Server</a:t>
              </a:r>
            </a:p>
            <a:p>
              <a:pPr algn="ctr" defTabSz="932384">
                <a:lnSpc>
                  <a:spcPct val="90000"/>
                </a:lnSpc>
              </a:pPr>
              <a:r>
                <a:rPr lang="en-US" sz="2000" dirty="0">
                  <a:solidFill>
                    <a:srgbClr val="000000">
                      <a:alpha val="99000"/>
                    </a:srgbClr>
                  </a:solidFill>
                  <a:latin typeface="Segoe UI"/>
                </a:rPr>
                <a:t>secondary </a:t>
              </a:r>
            </a:p>
          </p:txBody>
        </p:sp>
      </p:grpSp>
      <p:sp>
        <p:nvSpPr>
          <p:cNvPr id="27" name="Rectangle 26"/>
          <p:cNvSpPr/>
          <p:nvPr>
            <p:custDataLst>
              <p:tags r:id="rId2"/>
            </p:custDataLst>
          </p:nvPr>
        </p:nvSpPr>
        <p:spPr bwMode="auto">
          <a:xfrm>
            <a:off x="2336875" y="1974419"/>
            <a:ext cx="3972864" cy="4725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r>
              <a:rPr lang="en-US" sz="2856" spc="-102" dirty="0">
                <a:ln w="3175">
                  <a:noFill/>
                </a:ln>
                <a:solidFill>
                  <a:srgbClr val="0072C6"/>
                </a:solidFill>
                <a:latin typeface="Segoe UI Light"/>
                <a:cs typeface="Segoe UI" pitchFamily="34" charset="0"/>
              </a:rPr>
              <a:t>Availability</a:t>
            </a:r>
            <a:r>
              <a:rPr lang="en-US" sz="2856" dirty="0">
                <a:solidFill>
                  <a:srgbClr val="0072C6"/>
                </a:solidFill>
                <a:latin typeface="Segoe UI"/>
              </a:rPr>
              <a:t> </a:t>
            </a:r>
            <a:r>
              <a:rPr lang="en-US" sz="2856" spc="-102" dirty="0">
                <a:ln w="3175">
                  <a:noFill/>
                </a:ln>
                <a:solidFill>
                  <a:srgbClr val="0072C6"/>
                </a:solidFill>
                <a:latin typeface="Segoe UI Light"/>
                <a:cs typeface="Segoe UI" pitchFamily="34" charset="0"/>
              </a:rPr>
              <a:t>set</a:t>
            </a:r>
          </a:p>
        </p:txBody>
      </p:sp>
      <p:sp>
        <p:nvSpPr>
          <p:cNvPr id="28" name="Rectangle 27"/>
          <p:cNvSpPr/>
          <p:nvPr>
            <p:custDataLst>
              <p:tags r:id="rId3"/>
            </p:custDataLst>
          </p:nvPr>
        </p:nvSpPr>
        <p:spPr bwMode="auto">
          <a:xfrm>
            <a:off x="1586891" y="5951603"/>
            <a:ext cx="5561022" cy="4725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r>
              <a:rPr lang="en-US" sz="3198" dirty="0">
                <a:solidFill>
                  <a:srgbClr val="404040"/>
                </a:solidFill>
                <a:latin typeface="Segoe UI"/>
              </a:rPr>
              <a:t>High Availability (SLA 99.95)</a:t>
            </a:r>
          </a:p>
        </p:txBody>
      </p:sp>
      <p:sp>
        <p:nvSpPr>
          <p:cNvPr id="29" name="Left Brace 28"/>
          <p:cNvSpPr/>
          <p:nvPr/>
        </p:nvSpPr>
        <p:spPr>
          <a:xfrm rot="16200000">
            <a:off x="4103515" y="2664263"/>
            <a:ext cx="439584" cy="5649214"/>
          </a:xfrm>
          <a:prstGeom prst="leftBrace">
            <a:avLst>
              <a:gd name="adj1" fmla="val 39012"/>
              <a:gd name="adj2" fmla="val 53840"/>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b="1" dirty="0">
              <a:ln>
                <a:solidFill>
                  <a:sysClr val="windowText" lastClr="000000"/>
                </a:solidFill>
              </a:ln>
              <a:solidFill>
                <a:srgbClr val="404040"/>
              </a:solidFill>
              <a:latin typeface="Segoe UI"/>
            </a:endParaRPr>
          </a:p>
        </p:txBody>
      </p:sp>
      <p:sp>
        <p:nvSpPr>
          <p:cNvPr id="31" name="TextBox 30"/>
          <p:cNvSpPr txBox="1"/>
          <p:nvPr/>
        </p:nvSpPr>
        <p:spPr>
          <a:xfrm>
            <a:off x="7863906" y="2766940"/>
            <a:ext cx="3906796" cy="2072839"/>
          </a:xfrm>
          <a:prstGeom prst="rect">
            <a:avLst/>
          </a:prstGeom>
          <a:solidFill>
            <a:schemeClr val="accent1">
              <a:lumMod val="75000"/>
            </a:schemeClr>
          </a:solidFill>
          <a:ln>
            <a:noFill/>
          </a:ln>
        </p:spPr>
        <p:txBody>
          <a:bodyPr wrap="square" lIns="182854" tIns="0" rIns="182854" bIns="0" rtlCol="0" anchor="ctr" anchorCtr="0">
            <a:no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177766" indent="-177766" defTabSz="914049">
              <a:spcAft>
                <a:spcPts val="612"/>
              </a:spcAft>
              <a:buFont typeface="Arial" panose="020B0604020202020204" pitchFamily="34" charset="0"/>
              <a:buChar char="•"/>
              <a:defRPr/>
            </a:pPr>
            <a:r>
              <a:rPr lang="en-US" sz="2400" dirty="0">
                <a:gradFill>
                  <a:gsLst>
                    <a:gs pos="32075">
                      <a:srgbClr val="FFFFFF"/>
                    </a:gs>
                    <a:gs pos="51000">
                      <a:srgbClr val="FFFFFF"/>
                    </a:gs>
                  </a:gsLst>
                  <a:lin ang="5400000" scaled="1"/>
                </a:gradFill>
                <a:latin typeface="Segoe UI Light"/>
              </a:rPr>
              <a:t>SLA High Availability </a:t>
            </a:r>
          </a:p>
          <a:p>
            <a:pPr marL="177766" indent="-177766" defTabSz="914049">
              <a:spcAft>
                <a:spcPts val="612"/>
              </a:spcAft>
              <a:buFont typeface="Arial" panose="020B0604020202020204" pitchFamily="34" charset="0"/>
              <a:buChar char="•"/>
              <a:defRPr/>
            </a:pPr>
            <a:r>
              <a:rPr lang="en-US" sz="2400" dirty="0">
                <a:gradFill>
                  <a:gsLst>
                    <a:gs pos="32075">
                      <a:srgbClr val="FFFFFF"/>
                    </a:gs>
                    <a:gs pos="51000">
                      <a:srgbClr val="FFFFFF"/>
                    </a:gs>
                  </a:gsLst>
                  <a:lin ang="5400000" scaled="1"/>
                </a:gradFill>
                <a:latin typeface="Segoe UI Light"/>
              </a:rPr>
              <a:t>Hardware and software</a:t>
            </a:r>
          </a:p>
          <a:p>
            <a:pPr marL="177766" indent="-177766" defTabSz="914049">
              <a:spcAft>
                <a:spcPts val="612"/>
              </a:spcAft>
              <a:buFont typeface="Arial" panose="020B0604020202020204" pitchFamily="34" charset="0"/>
              <a:buChar char="•"/>
              <a:defRPr/>
            </a:pPr>
            <a:r>
              <a:rPr lang="en-US" sz="2400" dirty="0">
                <a:gradFill>
                  <a:gsLst>
                    <a:gs pos="32075">
                      <a:srgbClr val="FFFFFF"/>
                    </a:gs>
                    <a:gs pos="51000">
                      <a:srgbClr val="FFFFFF"/>
                    </a:gs>
                  </a:gsLst>
                  <a:lin ang="5400000" scaled="1"/>
                </a:gradFill>
                <a:latin typeface="Segoe UI Light"/>
              </a:rPr>
              <a:t>Windows and Linux</a:t>
            </a:r>
            <a:endParaRPr lang="en-US" sz="2400" kern="0" dirty="0">
              <a:gradFill>
                <a:gsLst>
                  <a:gs pos="32075">
                    <a:srgbClr val="FFFFFF"/>
                  </a:gs>
                  <a:gs pos="51000">
                    <a:srgbClr val="FFFFFF"/>
                  </a:gs>
                </a:gsLst>
                <a:lin ang="5400000" scaled="1"/>
              </a:gradFill>
              <a:latin typeface="Segoe UI Light"/>
              <a:cs typeface="Segoe UI Semibold" panose="020B0702040204020203" pitchFamily="34" charset="0"/>
            </a:endParaRPr>
          </a:p>
        </p:txBody>
      </p:sp>
    </p:spTree>
    <p:extLst>
      <p:ext uri="{BB962C8B-B14F-4D97-AF65-F5344CB8AC3E}">
        <p14:creationId xmlns:p14="http://schemas.microsoft.com/office/powerpoint/2010/main" val="36931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9215775" y="485715"/>
            <a:ext cx="868557" cy="644434"/>
            <a:chOff x="10332992" y="479425"/>
            <a:chExt cx="868680" cy="644525"/>
          </a:xfrm>
        </p:grpSpPr>
        <p:sp>
          <p:nvSpPr>
            <p:cNvPr id="4" name="TextBox 3"/>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5"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6" name="Group 5"/>
          <p:cNvGrpSpPr/>
          <p:nvPr/>
        </p:nvGrpSpPr>
        <p:grpSpPr>
          <a:xfrm>
            <a:off x="10084444" y="485714"/>
            <a:ext cx="959852" cy="647609"/>
            <a:chOff x="11201784" y="479425"/>
            <a:chExt cx="959988" cy="647700"/>
          </a:xfrm>
        </p:grpSpPr>
        <p:sp>
          <p:nvSpPr>
            <p:cNvPr id="7" name="TextBox 6"/>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 name="TextBox 8"/>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10"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nvGrpSpPr>
          <p:cNvPr id="11" name="Group 10"/>
          <p:cNvGrpSpPr/>
          <p:nvPr/>
        </p:nvGrpSpPr>
        <p:grpSpPr>
          <a:xfrm>
            <a:off x="8418377" y="496"/>
            <a:ext cx="868559" cy="1123791"/>
            <a:chOff x="8418690" y="119118"/>
            <a:chExt cx="868682" cy="1123950"/>
          </a:xfrm>
        </p:grpSpPr>
        <p:sp>
          <p:nvSpPr>
            <p:cNvPr id="12" name="Rectangle 11"/>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13" name="Group 12"/>
            <p:cNvGrpSpPr/>
            <p:nvPr/>
          </p:nvGrpSpPr>
          <p:grpSpPr>
            <a:xfrm>
              <a:off x="8418690" y="598543"/>
              <a:ext cx="868680" cy="644525"/>
              <a:chOff x="9418637" y="479425"/>
              <a:chExt cx="868680" cy="644525"/>
            </a:xfrm>
          </p:grpSpPr>
          <p:sp>
            <p:nvSpPr>
              <p:cNvPr id="14" name="TextBox 13"/>
              <p:cNvSpPr txBox="1"/>
              <p:nvPr/>
            </p:nvSpPr>
            <p:spPr>
              <a:xfrm>
                <a:off x="9418637" y="479425"/>
                <a:ext cx="868680" cy="261734"/>
              </a:xfrm>
              <a:prstGeom prst="rect">
                <a:avLst/>
              </a:prstGeom>
              <a:noFill/>
            </p:spPr>
            <p:txBody>
              <a:bodyPr wrap="square" lIns="45713" tIns="45713" rIns="45713" bIns="45713" rtlCol="0">
                <a:spAutoFit/>
              </a:bodyPr>
              <a:lstStyle/>
              <a:p>
                <a:pPr algn="ctr" defTabSz="932597">
                  <a:lnSpc>
                    <a:spcPct val="90000"/>
                  </a:lnSpc>
                  <a:spcAft>
                    <a:spcPts val="600"/>
                  </a:spcAft>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Compute</a:t>
                </a:r>
              </a:p>
            </p:txBody>
          </p:sp>
          <p:sp>
            <p:nvSpPr>
              <p:cNvPr id="15"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pSp>
      <p:sp>
        <p:nvSpPr>
          <p:cNvPr id="2" name="Text Placeholder 1"/>
          <p:cNvSpPr>
            <a:spLocks noGrp="1"/>
          </p:cNvSpPr>
          <p:nvPr>
            <p:ph type="body" sz="quarter" idx="10"/>
          </p:nvPr>
        </p:nvSpPr>
        <p:spPr/>
        <p:txBody>
          <a:bodyPr/>
          <a:lstStyle/>
          <a:p>
            <a:r>
              <a:rPr lang="en-US" dirty="0"/>
              <a:t>Single Instance SLA</a:t>
            </a:r>
          </a:p>
        </p:txBody>
      </p:sp>
      <p:sp>
        <p:nvSpPr>
          <p:cNvPr id="18" name="Rectangle 17"/>
          <p:cNvSpPr/>
          <p:nvPr>
            <p:custDataLst>
              <p:tags r:id="rId1"/>
            </p:custDataLst>
          </p:nvPr>
        </p:nvSpPr>
        <p:spPr bwMode="auto">
          <a:xfrm>
            <a:off x="1677975" y="2536737"/>
            <a:ext cx="5378225" cy="2801863"/>
          </a:xfrm>
          <a:prstGeom prst="rect">
            <a:avLst/>
          </a:prstGeom>
          <a:solidFill>
            <a:srgbClr val="505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endParaRPr lang="en-US" sz="1734" dirty="0">
              <a:gradFill>
                <a:gsLst>
                  <a:gs pos="0">
                    <a:srgbClr val="FFFFFF"/>
                  </a:gs>
                  <a:gs pos="100000">
                    <a:srgbClr val="FFFFFF"/>
                  </a:gs>
                </a:gsLst>
                <a:lin ang="5400000" scaled="0"/>
              </a:gradFill>
              <a:latin typeface="Segoe UI"/>
            </a:endParaRPr>
          </a:p>
        </p:txBody>
      </p:sp>
      <p:sp>
        <p:nvSpPr>
          <p:cNvPr id="28" name="Rectangle 27"/>
          <p:cNvSpPr/>
          <p:nvPr>
            <p:custDataLst>
              <p:tags r:id="rId2"/>
            </p:custDataLst>
          </p:nvPr>
        </p:nvSpPr>
        <p:spPr bwMode="auto">
          <a:xfrm>
            <a:off x="1586891" y="5951603"/>
            <a:ext cx="5561022" cy="4725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r>
              <a:rPr lang="en-US" sz="3198" dirty="0">
                <a:solidFill>
                  <a:srgbClr val="404040"/>
                </a:solidFill>
                <a:latin typeface="Segoe UI"/>
              </a:rPr>
              <a:t>High Availability (SLA 99.9)</a:t>
            </a:r>
          </a:p>
        </p:txBody>
      </p:sp>
      <p:sp>
        <p:nvSpPr>
          <p:cNvPr id="29" name="Left Brace 28"/>
          <p:cNvSpPr/>
          <p:nvPr/>
        </p:nvSpPr>
        <p:spPr>
          <a:xfrm rot="16200000">
            <a:off x="4103515" y="2664263"/>
            <a:ext cx="439584" cy="5649214"/>
          </a:xfrm>
          <a:prstGeom prst="leftBrace">
            <a:avLst>
              <a:gd name="adj1" fmla="val 39012"/>
              <a:gd name="adj2" fmla="val 53840"/>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b="1" dirty="0">
              <a:ln>
                <a:solidFill>
                  <a:sysClr val="windowText" lastClr="000000"/>
                </a:solidFill>
              </a:ln>
              <a:solidFill>
                <a:srgbClr val="404040"/>
              </a:solidFill>
              <a:latin typeface="Segoe UI"/>
            </a:endParaRPr>
          </a:p>
        </p:txBody>
      </p:sp>
      <p:sp>
        <p:nvSpPr>
          <p:cNvPr id="31" name="TextBox 30"/>
          <p:cNvSpPr txBox="1"/>
          <p:nvPr/>
        </p:nvSpPr>
        <p:spPr>
          <a:xfrm>
            <a:off x="7863906" y="2766940"/>
            <a:ext cx="3906796" cy="2072839"/>
          </a:xfrm>
          <a:prstGeom prst="rect">
            <a:avLst/>
          </a:prstGeom>
          <a:solidFill>
            <a:schemeClr val="accent1">
              <a:lumMod val="75000"/>
            </a:schemeClr>
          </a:solidFill>
          <a:ln>
            <a:noFill/>
          </a:ln>
        </p:spPr>
        <p:txBody>
          <a:bodyPr wrap="square" lIns="182854" tIns="0" rIns="182854" bIns="0" rtlCol="0" anchor="ctr" anchorCtr="0">
            <a:no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177766" indent="-177766" defTabSz="914049">
              <a:spcAft>
                <a:spcPts val="612"/>
              </a:spcAft>
              <a:buFont typeface="Arial" panose="020B0604020202020204" pitchFamily="34" charset="0"/>
              <a:buChar char="•"/>
              <a:defRPr/>
            </a:pPr>
            <a:r>
              <a:rPr lang="en-US" sz="2400" dirty="0">
                <a:gradFill>
                  <a:gsLst>
                    <a:gs pos="32075">
                      <a:srgbClr val="FFFFFF"/>
                    </a:gs>
                    <a:gs pos="51000">
                      <a:srgbClr val="FFFFFF"/>
                    </a:gs>
                  </a:gsLst>
                  <a:lin ang="5400000" scaled="1"/>
                </a:gradFill>
                <a:latin typeface="Segoe UI Light"/>
              </a:rPr>
              <a:t>Premium Disk</a:t>
            </a:r>
          </a:p>
        </p:txBody>
      </p:sp>
      <p:sp>
        <p:nvSpPr>
          <p:cNvPr id="16" name="Rectangle 15">
            <a:extLst>
              <a:ext uri="{FF2B5EF4-FFF2-40B4-BE49-F238E27FC236}">
                <a16:creationId xmlns:a16="http://schemas.microsoft.com/office/drawing/2014/main" id="{1F55F1C5-E37B-4F66-B9DC-2A59208406A9}"/>
              </a:ext>
            </a:extLst>
          </p:cNvPr>
          <p:cNvSpPr/>
          <p:nvPr/>
        </p:nvSpPr>
        <p:spPr>
          <a:xfrm>
            <a:off x="3434900" y="3259871"/>
            <a:ext cx="1737341" cy="1371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9FA99BD-CD28-4277-A6DB-3C6DF6F73CBA}"/>
              </a:ext>
            </a:extLst>
          </p:cNvPr>
          <p:cNvPicPr>
            <a:picLocks noChangeAspect="1"/>
          </p:cNvPicPr>
          <p:nvPr/>
        </p:nvPicPr>
        <p:blipFill>
          <a:blip r:embed="rId5"/>
          <a:stretch>
            <a:fillRect/>
          </a:stretch>
        </p:blipFill>
        <p:spPr>
          <a:xfrm>
            <a:off x="3383628" y="3025721"/>
            <a:ext cx="1839884" cy="1839884"/>
          </a:xfrm>
          <a:prstGeom prst="rect">
            <a:avLst/>
          </a:prstGeom>
        </p:spPr>
      </p:pic>
    </p:spTree>
    <p:extLst>
      <p:ext uri="{BB962C8B-B14F-4D97-AF65-F5344CB8AC3E}">
        <p14:creationId xmlns:p14="http://schemas.microsoft.com/office/powerpoint/2010/main" val="392130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9215775" y="485715"/>
            <a:ext cx="868557" cy="644434"/>
            <a:chOff x="10332992" y="479425"/>
            <a:chExt cx="868680" cy="644525"/>
          </a:xfrm>
        </p:grpSpPr>
        <p:sp>
          <p:nvSpPr>
            <p:cNvPr id="4" name="TextBox 3"/>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5"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6" name="Group 5"/>
          <p:cNvGrpSpPr/>
          <p:nvPr/>
        </p:nvGrpSpPr>
        <p:grpSpPr>
          <a:xfrm>
            <a:off x="10084444" y="485714"/>
            <a:ext cx="959852" cy="647609"/>
            <a:chOff x="11201784" y="479425"/>
            <a:chExt cx="959988" cy="647700"/>
          </a:xfrm>
        </p:grpSpPr>
        <p:sp>
          <p:nvSpPr>
            <p:cNvPr id="7" name="TextBox 6"/>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 name="TextBox 8"/>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10"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nvGrpSpPr>
          <p:cNvPr id="11" name="Group 10"/>
          <p:cNvGrpSpPr/>
          <p:nvPr/>
        </p:nvGrpSpPr>
        <p:grpSpPr>
          <a:xfrm>
            <a:off x="8418377" y="496"/>
            <a:ext cx="868559" cy="1123791"/>
            <a:chOff x="8418690" y="119118"/>
            <a:chExt cx="868682" cy="1123950"/>
          </a:xfrm>
        </p:grpSpPr>
        <p:sp>
          <p:nvSpPr>
            <p:cNvPr id="12" name="Rectangle 11"/>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13" name="Group 12"/>
            <p:cNvGrpSpPr/>
            <p:nvPr/>
          </p:nvGrpSpPr>
          <p:grpSpPr>
            <a:xfrm>
              <a:off x="8418690" y="598543"/>
              <a:ext cx="868680" cy="644525"/>
              <a:chOff x="9418637" y="479425"/>
              <a:chExt cx="868680" cy="644525"/>
            </a:xfrm>
          </p:grpSpPr>
          <p:sp>
            <p:nvSpPr>
              <p:cNvPr id="14" name="TextBox 13"/>
              <p:cNvSpPr txBox="1"/>
              <p:nvPr/>
            </p:nvSpPr>
            <p:spPr>
              <a:xfrm>
                <a:off x="9418637" y="479425"/>
                <a:ext cx="868680" cy="261734"/>
              </a:xfrm>
              <a:prstGeom prst="rect">
                <a:avLst/>
              </a:prstGeom>
              <a:noFill/>
            </p:spPr>
            <p:txBody>
              <a:bodyPr wrap="square" lIns="45713" tIns="45713" rIns="45713" bIns="45713" rtlCol="0">
                <a:spAutoFit/>
              </a:bodyPr>
              <a:lstStyle/>
              <a:p>
                <a:pPr algn="ctr" defTabSz="932597">
                  <a:lnSpc>
                    <a:spcPct val="90000"/>
                  </a:lnSpc>
                  <a:spcAft>
                    <a:spcPts val="600"/>
                  </a:spcAft>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Compute</a:t>
                </a:r>
              </a:p>
            </p:txBody>
          </p:sp>
          <p:sp>
            <p:nvSpPr>
              <p:cNvPr id="15"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pSp>
      <p:pic>
        <p:nvPicPr>
          <p:cNvPr id="18" name="Picture 17"/>
          <p:cNvPicPr>
            <a:picLocks noChangeArrowheads="1"/>
          </p:cNvPicPr>
          <p:nvPr/>
        </p:nvPicPr>
        <p:blipFill>
          <a:blip r:embed="rId3" cstate="print"/>
          <a:srcRect/>
          <a:stretch>
            <a:fillRect/>
          </a:stretch>
        </p:blipFill>
        <p:spPr bwMode="auto">
          <a:xfrm>
            <a:off x="1068200" y="1507624"/>
            <a:ext cx="3352960" cy="4855683"/>
          </a:xfrm>
          <a:prstGeom prst="rect">
            <a:avLst/>
          </a:prstGeom>
          <a:noFill/>
          <a:ln w="9525">
            <a:noFill/>
            <a:miter lim="800000"/>
            <a:headEnd/>
            <a:tailEnd/>
          </a:ln>
          <a:effectLst/>
        </p:spPr>
      </p:pic>
      <p:pic>
        <p:nvPicPr>
          <p:cNvPr id="19" name="Picture 18"/>
          <p:cNvPicPr>
            <a:picLocks noChangeArrowheads="1"/>
          </p:cNvPicPr>
          <p:nvPr/>
        </p:nvPicPr>
        <p:blipFill>
          <a:blip r:embed="rId3" cstate="print"/>
          <a:srcRect/>
          <a:stretch>
            <a:fillRect/>
          </a:stretch>
        </p:blipFill>
        <p:spPr bwMode="auto">
          <a:xfrm>
            <a:off x="1068200" y="1507624"/>
            <a:ext cx="3352960" cy="4855683"/>
          </a:xfrm>
          <a:prstGeom prst="rect">
            <a:avLst/>
          </a:prstGeom>
          <a:noFill/>
          <a:ln w="9525">
            <a:noFill/>
            <a:miter lim="800000"/>
            <a:headEnd/>
            <a:tailEnd/>
          </a:ln>
          <a:effectLst/>
        </p:spPr>
      </p:pic>
      <p:pic>
        <p:nvPicPr>
          <p:cNvPr id="20" name="Picture 19"/>
          <p:cNvPicPr>
            <a:picLocks noChangeArrowheads="1"/>
          </p:cNvPicPr>
          <p:nvPr/>
        </p:nvPicPr>
        <p:blipFill>
          <a:blip r:embed="rId3" cstate="print"/>
          <a:srcRect/>
          <a:stretch>
            <a:fillRect/>
          </a:stretch>
        </p:blipFill>
        <p:spPr bwMode="auto">
          <a:xfrm>
            <a:off x="1068200" y="1507624"/>
            <a:ext cx="3352960" cy="4855683"/>
          </a:xfrm>
          <a:prstGeom prst="rect">
            <a:avLst/>
          </a:prstGeom>
          <a:noFill/>
          <a:ln w="9525">
            <a:noFill/>
            <a:miter lim="800000"/>
            <a:headEnd/>
            <a:tailEnd/>
          </a:ln>
          <a:effectLst/>
        </p:spPr>
      </p:pic>
      <p:grpSp>
        <p:nvGrpSpPr>
          <p:cNvPr id="21" name="Group 20"/>
          <p:cNvGrpSpPr/>
          <p:nvPr/>
        </p:nvGrpSpPr>
        <p:grpSpPr>
          <a:xfrm>
            <a:off x="1068201" y="3543107"/>
            <a:ext cx="1899566" cy="1580502"/>
            <a:chOff x="1036347" y="2371447"/>
            <a:chExt cx="2607624" cy="2247949"/>
          </a:xfrm>
        </p:grpSpPr>
        <p:sp>
          <p:nvSpPr>
            <p:cNvPr id="22" name="Hexagon 21"/>
            <p:cNvSpPr/>
            <p:nvPr/>
          </p:nvSpPr>
          <p:spPr bwMode="auto">
            <a:xfrm rot="19780699">
              <a:off x="1036347" y="2371447"/>
              <a:ext cx="2607624" cy="2247949"/>
            </a:xfrm>
            <a:prstGeom prst="hexagon">
              <a:avLst>
                <a:gd name="adj" fmla="val 28905"/>
                <a:gd name="vf" fmla="val 11547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6" tIns="46610" rIns="93216" bIns="46610" numCol="1" rtlCol="0" anchor="ctr" anchorCtr="0" compatLnSpc="1">
              <a:prstTxWarp prst="textNoShape">
                <a:avLst/>
              </a:prstTxWarp>
            </a:bodyPr>
            <a:lstStyle/>
            <a:p>
              <a:pPr algn="ctr" defTabSz="931824" fontAlgn="base">
                <a:spcBef>
                  <a:spcPct val="0"/>
                </a:spcBef>
                <a:spcAft>
                  <a:spcPct val="0"/>
                </a:spcAft>
              </a:pPr>
              <a:endParaRPr lang="en-US" sz="2244" dirty="0">
                <a:gradFill>
                  <a:gsLst>
                    <a:gs pos="0">
                      <a:srgbClr val="FFFFFF"/>
                    </a:gs>
                    <a:gs pos="100000">
                      <a:srgbClr val="FFFFFF"/>
                    </a:gs>
                  </a:gsLst>
                  <a:lin ang="5400000" scaled="0"/>
                </a:gradFill>
                <a:latin typeface="Segoe UI"/>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6041" y="2654038"/>
              <a:ext cx="1135955" cy="1027545"/>
            </a:xfrm>
            <a:prstGeom prst="rect">
              <a:avLst/>
            </a:prstGeom>
          </p:spPr>
        </p:pic>
      </p:grpSp>
      <p:grpSp>
        <p:nvGrpSpPr>
          <p:cNvPr id="24" name="Group 23"/>
          <p:cNvGrpSpPr/>
          <p:nvPr/>
        </p:nvGrpSpPr>
        <p:grpSpPr>
          <a:xfrm>
            <a:off x="3104996" y="3543107"/>
            <a:ext cx="1899566" cy="1580502"/>
            <a:chOff x="1036347" y="2371447"/>
            <a:chExt cx="2607624" cy="2247949"/>
          </a:xfrm>
        </p:grpSpPr>
        <p:sp>
          <p:nvSpPr>
            <p:cNvPr id="25" name="Hexagon 24"/>
            <p:cNvSpPr/>
            <p:nvPr/>
          </p:nvSpPr>
          <p:spPr bwMode="auto">
            <a:xfrm rot="19780699">
              <a:off x="1036347" y="2371447"/>
              <a:ext cx="2607624" cy="2247949"/>
            </a:xfrm>
            <a:prstGeom prst="hexagon">
              <a:avLst>
                <a:gd name="adj" fmla="val 28905"/>
                <a:gd name="vf" fmla="val 11547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6" tIns="46610" rIns="93216" bIns="46610" numCol="1" rtlCol="0" anchor="ctr" anchorCtr="0" compatLnSpc="1">
              <a:prstTxWarp prst="textNoShape">
                <a:avLst/>
              </a:prstTxWarp>
            </a:bodyPr>
            <a:lstStyle/>
            <a:p>
              <a:pPr algn="ctr" defTabSz="931824" fontAlgn="base">
                <a:spcBef>
                  <a:spcPct val="0"/>
                </a:spcBef>
                <a:spcAft>
                  <a:spcPct val="0"/>
                </a:spcAft>
              </a:pPr>
              <a:endParaRPr lang="en-US" sz="2244" dirty="0">
                <a:gradFill>
                  <a:gsLst>
                    <a:gs pos="0">
                      <a:srgbClr val="FFFFFF"/>
                    </a:gs>
                    <a:gs pos="100000">
                      <a:srgbClr val="FFFFFF"/>
                    </a:gs>
                  </a:gsLst>
                  <a:lin ang="5400000" scaled="0"/>
                </a:gradFill>
                <a:latin typeface="Segoe UI"/>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2180" y="2654038"/>
              <a:ext cx="1135955" cy="1027545"/>
            </a:xfrm>
            <a:prstGeom prst="rect">
              <a:avLst/>
            </a:prstGeom>
          </p:spPr>
        </p:pic>
      </p:grpSp>
      <p:sp>
        <p:nvSpPr>
          <p:cNvPr id="27" name="Double Brace 26"/>
          <p:cNvSpPr/>
          <p:nvPr/>
        </p:nvSpPr>
        <p:spPr>
          <a:xfrm rot="5400000">
            <a:off x="1706499" y="2310867"/>
            <a:ext cx="2722993" cy="3999591"/>
          </a:xfrm>
          <a:prstGeom prst="bracePair">
            <a:avLst/>
          </a:prstGeom>
          <a:ln w="127000">
            <a:solidFill>
              <a:schemeClr val="accent6">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a:solidFill>
                <a:srgbClr val="FFFFFF"/>
              </a:solidFill>
              <a:latin typeface="Segoe UI"/>
            </a:endParaRPr>
          </a:p>
        </p:txBody>
      </p:sp>
      <p:sp>
        <p:nvSpPr>
          <p:cNvPr id="28" name="Rectangle 27"/>
          <p:cNvSpPr/>
          <p:nvPr/>
        </p:nvSpPr>
        <p:spPr bwMode="auto">
          <a:xfrm>
            <a:off x="814278" y="5850087"/>
            <a:ext cx="3855540" cy="6855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pPr>
            <a:r>
              <a:rPr lang="en-US" sz="3597" dirty="0">
                <a:gradFill>
                  <a:gsLst>
                    <a:gs pos="0">
                      <a:srgbClr val="FFFFFF"/>
                    </a:gs>
                    <a:gs pos="100000">
                      <a:srgbClr val="FFFFFF"/>
                    </a:gs>
                  </a:gsLst>
                  <a:lin ang="5400000" scaled="0"/>
                </a:gradFill>
                <a:latin typeface="Segoe UI"/>
                <a:ea typeface="Segoe UI" pitchFamily="34" charset="0"/>
                <a:cs typeface="Segoe UI" pitchFamily="34" charset="0"/>
              </a:rPr>
              <a:t>Availability set</a:t>
            </a:r>
          </a:p>
        </p:txBody>
      </p:sp>
      <p:sp>
        <p:nvSpPr>
          <p:cNvPr id="29" name="Rounded Rectangle 26"/>
          <p:cNvSpPr/>
          <p:nvPr/>
        </p:nvSpPr>
        <p:spPr bwMode="auto">
          <a:xfrm>
            <a:off x="6133843" y="5060871"/>
            <a:ext cx="701711" cy="177142"/>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007" fontAlgn="base">
              <a:spcBef>
                <a:spcPct val="0"/>
              </a:spcBef>
              <a:spcAft>
                <a:spcPct val="0"/>
              </a:spcAft>
            </a:pPr>
            <a:r>
              <a:rPr lang="en-US" sz="918" b="1" dirty="0">
                <a:gradFill>
                  <a:gsLst>
                    <a:gs pos="0">
                      <a:srgbClr val="FFFFFF"/>
                    </a:gs>
                    <a:gs pos="100000">
                      <a:srgbClr val="FFFFFF"/>
                    </a:gs>
                  </a:gsLst>
                  <a:lin ang="5400000" scaled="0"/>
                </a:gradFill>
                <a:latin typeface="Segoe UI"/>
                <a:ea typeface="Segoe UI" pitchFamily="34" charset="0"/>
                <a:cs typeface="Segoe UI" pitchFamily="34" charset="0"/>
              </a:rPr>
              <a:t>VM1</a:t>
            </a:r>
          </a:p>
        </p:txBody>
      </p:sp>
      <p:sp>
        <p:nvSpPr>
          <p:cNvPr id="30" name="Rectangle 29"/>
          <p:cNvSpPr/>
          <p:nvPr/>
        </p:nvSpPr>
        <p:spPr bwMode="auto">
          <a:xfrm>
            <a:off x="1388774" y="4493272"/>
            <a:ext cx="1179095" cy="3870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a:ea typeface="Segoe UI" pitchFamily="34" charset="0"/>
                <a:cs typeface="Segoe UI" pitchFamily="34" charset="0"/>
              </a:rPr>
              <a:t>VM1</a:t>
            </a:r>
          </a:p>
        </p:txBody>
      </p:sp>
      <p:sp>
        <p:nvSpPr>
          <p:cNvPr id="31" name="Rectangle 30"/>
          <p:cNvSpPr/>
          <p:nvPr/>
        </p:nvSpPr>
        <p:spPr bwMode="auto">
          <a:xfrm>
            <a:off x="3490723" y="4493272"/>
            <a:ext cx="1179095" cy="3870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a:ea typeface="Segoe UI" pitchFamily="34" charset="0"/>
                <a:cs typeface="Segoe UI" pitchFamily="34" charset="0"/>
              </a:rPr>
              <a:t>VM2</a:t>
            </a:r>
          </a:p>
        </p:txBody>
      </p:sp>
      <p:sp>
        <p:nvSpPr>
          <p:cNvPr id="32" name="Rounded Rectangle 31"/>
          <p:cNvSpPr/>
          <p:nvPr/>
        </p:nvSpPr>
        <p:spPr bwMode="auto">
          <a:xfrm>
            <a:off x="11003370" y="4712343"/>
            <a:ext cx="710044" cy="167968"/>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007" fontAlgn="base">
              <a:spcBef>
                <a:spcPct val="0"/>
              </a:spcBef>
              <a:spcAft>
                <a:spcPct val="0"/>
              </a:spcAft>
            </a:pPr>
            <a:r>
              <a:rPr lang="en-US" sz="918" b="1" dirty="0">
                <a:gradFill>
                  <a:gsLst>
                    <a:gs pos="0">
                      <a:srgbClr val="FFFFFF"/>
                    </a:gs>
                    <a:gs pos="100000">
                      <a:srgbClr val="FFFFFF"/>
                    </a:gs>
                  </a:gsLst>
                  <a:lin ang="5400000" scaled="0"/>
                </a:gradFill>
                <a:latin typeface="Segoe UI"/>
                <a:ea typeface="Segoe UI" pitchFamily="34" charset="0"/>
                <a:cs typeface="Segoe UI" pitchFamily="34" charset="0"/>
              </a:rPr>
              <a:t>VM2</a:t>
            </a:r>
          </a:p>
        </p:txBody>
      </p:sp>
      <p:cxnSp>
        <p:nvCxnSpPr>
          <p:cNvPr id="33" name="Straight Arrow Connector 32"/>
          <p:cNvCxnSpPr>
            <a:endCxn id="29" idx="0"/>
          </p:cNvCxnSpPr>
          <p:nvPr/>
        </p:nvCxnSpPr>
        <p:spPr>
          <a:xfrm>
            <a:off x="5067793" y="4182867"/>
            <a:ext cx="1416906" cy="878002"/>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067793" y="4182868"/>
            <a:ext cx="6254398" cy="529475"/>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5"/>
          <p:cNvSpPr/>
          <p:nvPr/>
        </p:nvSpPr>
        <p:spPr bwMode="auto">
          <a:xfrm>
            <a:off x="6514975" y="2267476"/>
            <a:ext cx="4507434" cy="68550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007" fontAlgn="base">
              <a:lnSpc>
                <a:spcPct val="90000"/>
              </a:lnSpc>
              <a:spcBef>
                <a:spcPct val="0"/>
              </a:spcBef>
              <a:spcAft>
                <a:spcPct val="0"/>
              </a:spcAft>
            </a:pPr>
            <a:r>
              <a:rPr lang="en-US" sz="3597" dirty="0">
                <a:gradFill>
                  <a:gsLst>
                    <a:gs pos="0">
                      <a:srgbClr val="FFFFFF"/>
                    </a:gs>
                    <a:gs pos="100000">
                      <a:srgbClr val="FFFFFF"/>
                    </a:gs>
                  </a:gsLst>
                  <a:lin ang="5400000" scaled="0"/>
                </a:gradFill>
                <a:latin typeface="Segoe UI"/>
                <a:ea typeface="Segoe UI" pitchFamily="34" charset="0"/>
                <a:cs typeface="Segoe UI" pitchFamily="34" charset="0"/>
              </a:rPr>
              <a:t>Physical machines</a:t>
            </a:r>
          </a:p>
        </p:txBody>
      </p:sp>
      <p:cxnSp>
        <p:nvCxnSpPr>
          <p:cNvPr id="36" name="Straight Arrow Connector 35"/>
          <p:cNvCxnSpPr/>
          <p:nvPr/>
        </p:nvCxnSpPr>
        <p:spPr>
          <a:xfrm>
            <a:off x="4229948" y="1867597"/>
            <a:ext cx="2285028" cy="742632"/>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4229948" y="2610227"/>
            <a:ext cx="2285028" cy="0"/>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V="1">
            <a:off x="4058571" y="2610229"/>
            <a:ext cx="2456404" cy="3427542"/>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flipV="1">
            <a:off x="4229948" y="2610229"/>
            <a:ext cx="2285028" cy="590299"/>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sp>
        <p:nvSpPr>
          <p:cNvPr id="40" name="Rounded Rectangle 34"/>
          <p:cNvSpPr/>
          <p:nvPr/>
        </p:nvSpPr>
        <p:spPr bwMode="auto">
          <a:xfrm>
            <a:off x="6514975" y="3212420"/>
            <a:ext cx="4507434" cy="1195991"/>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007" fontAlgn="base">
              <a:lnSpc>
                <a:spcPct val="90000"/>
              </a:lnSpc>
              <a:spcBef>
                <a:spcPct val="0"/>
              </a:spcBef>
              <a:spcAft>
                <a:spcPct val="0"/>
              </a:spcAft>
            </a:pPr>
            <a:r>
              <a:rPr lang="en-US" sz="3597" dirty="0">
                <a:gradFill>
                  <a:gsLst>
                    <a:gs pos="0">
                      <a:srgbClr val="FFFFFF"/>
                    </a:gs>
                    <a:gs pos="100000">
                      <a:srgbClr val="FFFFFF"/>
                    </a:gs>
                  </a:gsLst>
                  <a:lin ang="5400000" scaled="0"/>
                </a:gradFill>
                <a:latin typeface="Segoe UI"/>
                <a:ea typeface="Segoe UI" pitchFamily="34" charset="0"/>
                <a:cs typeface="Segoe UI" pitchFamily="34" charset="0"/>
              </a:rPr>
              <a:t>Power unit</a:t>
            </a:r>
          </a:p>
          <a:p>
            <a:pPr algn="ctr" defTabSz="932007" fontAlgn="base">
              <a:lnSpc>
                <a:spcPct val="90000"/>
              </a:lnSpc>
              <a:spcBef>
                <a:spcPct val="0"/>
              </a:spcBef>
              <a:spcAft>
                <a:spcPct val="0"/>
              </a:spcAft>
            </a:pPr>
            <a:r>
              <a:rPr lang="en-US" sz="3597" dirty="0">
                <a:gradFill>
                  <a:gsLst>
                    <a:gs pos="0">
                      <a:srgbClr val="FFFFFF"/>
                    </a:gs>
                    <a:gs pos="100000">
                      <a:srgbClr val="FFFFFF"/>
                    </a:gs>
                  </a:gsLst>
                  <a:lin ang="5400000" scaled="0"/>
                </a:gradFill>
                <a:latin typeface="Segoe UI"/>
                <a:ea typeface="Segoe UI" pitchFamily="34" charset="0"/>
                <a:cs typeface="Segoe UI" pitchFamily="34" charset="0"/>
              </a:rPr>
              <a:t>Rack switch</a:t>
            </a:r>
          </a:p>
        </p:txBody>
      </p:sp>
      <p:cxnSp>
        <p:nvCxnSpPr>
          <p:cNvPr id="41" name="Straight Arrow Connector 40"/>
          <p:cNvCxnSpPr/>
          <p:nvPr/>
        </p:nvCxnSpPr>
        <p:spPr>
          <a:xfrm flipV="1">
            <a:off x="4058571" y="3810416"/>
            <a:ext cx="2456404" cy="731289"/>
          </a:xfrm>
          <a:prstGeom prst="straightConnector1">
            <a:avLst/>
          </a:prstGeom>
          <a:ln w="15875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sp>
        <p:nvSpPr>
          <p:cNvPr id="2" name="Text Placeholder 1"/>
          <p:cNvSpPr>
            <a:spLocks noGrp="1"/>
          </p:cNvSpPr>
          <p:nvPr>
            <p:ph type="body" sz="quarter" idx="10"/>
          </p:nvPr>
        </p:nvSpPr>
        <p:spPr/>
        <p:txBody>
          <a:bodyPr>
            <a:normAutofit/>
          </a:bodyPr>
          <a:lstStyle/>
          <a:p>
            <a:r>
              <a:rPr lang="en-US" dirty="0"/>
              <a:t>Availability</a:t>
            </a:r>
            <a:r>
              <a:rPr lang="en-US" sz="3999" dirty="0">
                <a:solidFill>
                  <a:srgbClr val="F8F8F8"/>
                </a:solidFill>
                <a:latin typeface="Segoe UI"/>
              </a:rPr>
              <a:t> </a:t>
            </a:r>
            <a:r>
              <a:rPr lang="en-US" dirty="0"/>
              <a:t>sets</a:t>
            </a:r>
          </a:p>
        </p:txBody>
      </p:sp>
    </p:spTree>
    <p:extLst>
      <p:ext uri="{BB962C8B-B14F-4D97-AF65-F5344CB8AC3E}">
        <p14:creationId xmlns:p14="http://schemas.microsoft.com/office/powerpoint/2010/main" val="35122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37"/>
                                        </p:tgtEl>
                                      </p:cBhvr>
                                    </p:animEffect>
                                    <p:set>
                                      <p:cBhvr>
                                        <p:cTn id="31" dur="1" fill="hold">
                                          <p:stCondLst>
                                            <p:cond delay="499"/>
                                          </p:stCondLst>
                                        </p:cTn>
                                        <p:tgtEl>
                                          <p:spTgt spid="37"/>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8" fill="hold" nodeType="clickEffect">
                                  <p:stCondLst>
                                    <p:cond delay="0"/>
                                  </p:stCondLst>
                                  <p:childTnLst>
                                    <p:animEffect transition="out" filter="wipe(left)">
                                      <p:cBhvr>
                                        <p:cTn id="49" dur="500"/>
                                        <p:tgtEl>
                                          <p:spTgt spid="41"/>
                                        </p:tgtEl>
                                      </p:cBhvr>
                                    </p:animEffect>
                                    <p:set>
                                      <p:cBhvr>
                                        <p:cTn id="50" dur="1" fill="hold">
                                          <p:stCondLst>
                                            <p:cond delay="499"/>
                                          </p:stCondLst>
                                        </p:cTn>
                                        <p:tgtEl>
                                          <p:spTgt spid="4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5"/>
                                        </p:tgtEl>
                                      </p:cBhvr>
                                    </p:animEffect>
                                    <p:set>
                                      <p:cBhvr>
                                        <p:cTn id="53" dur="1" fill="hold">
                                          <p:stCondLst>
                                            <p:cond delay="499"/>
                                          </p:stCondLst>
                                        </p:cTn>
                                        <p:tgtEl>
                                          <p:spTgt spid="3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40"/>
                                        </p:tgtEl>
                                      </p:cBhvr>
                                    </p:animEffect>
                                    <p:set>
                                      <p:cBhvr>
                                        <p:cTn id="56" dur="1" fill="hold">
                                          <p:stCondLst>
                                            <p:cond delay="499"/>
                                          </p:stCondLst>
                                        </p:cTn>
                                        <p:tgtEl>
                                          <p:spTgt spid="40"/>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3.02783E-6 -1.85202E-6 L 0.4871 0.18089 " pathEditMode="relative" rAng="0" ptsTypes="AA">
                                      <p:cBhvr>
                                        <p:cTn id="58" dur="2000" fill="hold"/>
                                        <p:tgtEl>
                                          <p:spTgt spid="18"/>
                                        </p:tgtEl>
                                        <p:attrNameLst>
                                          <p:attrName>ppt_x</p:attrName>
                                          <p:attrName>ppt_y</p:attrName>
                                        </p:attrNameLst>
                                      </p:cBhvr>
                                      <p:rCtr x="24355" y="9033"/>
                                    </p:animMotion>
                                  </p:childTnLst>
                                </p:cTn>
                              </p:par>
                              <p:par>
                                <p:cTn id="59" presetID="6" presetClass="emph" presetSubtype="0" fill="hold" nodeType="withEffect">
                                  <p:stCondLst>
                                    <p:cond delay="0"/>
                                  </p:stCondLst>
                                  <p:childTnLst>
                                    <p:animScale>
                                      <p:cBhvr>
                                        <p:cTn id="60" dur="2000" fill="hold"/>
                                        <p:tgtEl>
                                          <p:spTgt spid="18"/>
                                        </p:tgtEl>
                                      </p:cBhvr>
                                      <p:by x="50000" y="50000"/>
                                    </p:animScale>
                                  </p:childTnLst>
                                </p:cTn>
                              </p:par>
                              <p:par>
                                <p:cTn id="61" presetID="42" presetClass="path" presetSubtype="0" accel="50000" decel="50000" fill="hold" nodeType="withEffect">
                                  <p:stCondLst>
                                    <p:cond delay="500"/>
                                  </p:stCondLst>
                                  <p:childTnLst>
                                    <p:animMotion origin="layout" path="M 3.02783E-6 -1.85202E-6 L 0.66594 0.18089 " pathEditMode="relative" rAng="0" ptsTypes="AA">
                                      <p:cBhvr>
                                        <p:cTn id="62" dur="2000" fill="hold"/>
                                        <p:tgtEl>
                                          <p:spTgt spid="19"/>
                                        </p:tgtEl>
                                        <p:attrNameLst>
                                          <p:attrName>ppt_x</p:attrName>
                                          <p:attrName>ppt_y</p:attrName>
                                        </p:attrNameLst>
                                      </p:cBhvr>
                                      <p:rCtr x="33291" y="9033"/>
                                    </p:animMotion>
                                  </p:childTnLst>
                                </p:cTn>
                              </p:par>
                              <p:par>
                                <p:cTn id="63" presetID="6" presetClass="emph" presetSubtype="0" fill="hold" nodeType="withEffect">
                                  <p:stCondLst>
                                    <p:cond delay="500"/>
                                  </p:stCondLst>
                                  <p:childTnLst>
                                    <p:animScale>
                                      <p:cBhvr>
                                        <p:cTn id="64" dur="2000" fill="hold"/>
                                        <p:tgtEl>
                                          <p:spTgt spid="19"/>
                                        </p:tgtEl>
                                      </p:cBhvr>
                                      <p:by x="50000" y="50000"/>
                                    </p:animScale>
                                  </p:childTnLst>
                                </p:cTn>
                              </p:par>
                              <p:par>
                                <p:cTn id="65" presetID="42" presetClass="path" presetSubtype="0" accel="50000" decel="50000" fill="hold" nodeType="withEffect">
                                  <p:stCondLst>
                                    <p:cond delay="1000"/>
                                  </p:stCondLst>
                                  <p:childTnLst>
                                    <p:animMotion origin="layout" path="M 3.02783E-6 -1.85202E-6 L 0.30329 0.18362 " pathEditMode="relative" rAng="0" ptsTypes="AA">
                                      <p:cBhvr>
                                        <p:cTn id="66" dur="2000" fill="hold"/>
                                        <p:tgtEl>
                                          <p:spTgt spid="20"/>
                                        </p:tgtEl>
                                        <p:attrNameLst>
                                          <p:attrName>ppt_x</p:attrName>
                                          <p:attrName>ppt_y</p:attrName>
                                        </p:attrNameLst>
                                      </p:cBhvr>
                                      <p:rCtr x="15165" y="9169"/>
                                    </p:animMotion>
                                  </p:childTnLst>
                                </p:cTn>
                              </p:par>
                              <p:par>
                                <p:cTn id="67" presetID="6" presetClass="emph" presetSubtype="0" fill="hold" nodeType="withEffect">
                                  <p:stCondLst>
                                    <p:cond delay="1000"/>
                                  </p:stCondLst>
                                  <p:childTnLst>
                                    <p:animScale>
                                      <p:cBhvr>
                                        <p:cTn id="68" dur="2000" fill="hold"/>
                                        <p:tgtEl>
                                          <p:spTgt spid="20"/>
                                        </p:tgtEl>
                                      </p:cBhvr>
                                      <p:by x="50000" y="50000"/>
                                    </p:animScale>
                                  </p:childTnLst>
                                </p:cTn>
                              </p:par>
                            </p:childTnLst>
                          </p:cTn>
                        </p:par>
                        <p:par>
                          <p:cTn id="69" fill="hold">
                            <p:stCondLst>
                              <p:cond delay="3000"/>
                            </p:stCondLst>
                            <p:childTnLst>
                              <p:par>
                                <p:cTn id="70" presetID="10"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par>
                                <p:cTn id="97" presetID="10" presetClass="entr" presetSubtype="0" fill="hold"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5" grpId="0" animBg="1"/>
      <p:bldP spid="35" grpId="1" animBg="1"/>
      <p:bldP spid="40" grpId="0" animBg="1"/>
      <p:bldP spid="40"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5272260" y="914082"/>
            <a:ext cx="5695073" cy="31360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69" name="Rectangle 68"/>
          <p:cNvSpPr/>
          <p:nvPr/>
        </p:nvSpPr>
        <p:spPr bwMode="auto">
          <a:xfrm>
            <a:off x="275481" y="4178913"/>
            <a:ext cx="5577840" cy="2468880"/>
          </a:xfrm>
          <a:prstGeom prst="rect">
            <a:avLst/>
          </a:prstGeom>
          <a:solidFill>
            <a:schemeClr val="tx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defRPr/>
            </a:pPr>
            <a:r>
              <a:rPr lang="en-US" sz="2000" kern="0" spc="-50" dirty="0">
                <a:gradFill>
                  <a:gsLst>
                    <a:gs pos="100000">
                      <a:schemeClr val="tx1"/>
                    </a:gs>
                    <a:gs pos="0">
                      <a:schemeClr val="tx1"/>
                    </a:gs>
                  </a:gsLst>
                  <a:lin ang="5400000" scaled="0"/>
                </a:gradFill>
              </a:rPr>
              <a:t>Your datacenter,</a:t>
            </a:r>
            <a:br>
              <a:rPr lang="en-US" sz="2000" kern="0" spc="-50" dirty="0">
                <a:gradFill>
                  <a:gsLst>
                    <a:gs pos="100000">
                      <a:schemeClr val="tx1"/>
                    </a:gs>
                    <a:gs pos="0">
                      <a:schemeClr val="tx1"/>
                    </a:gs>
                  </a:gsLst>
                  <a:lin ang="5400000" scaled="0"/>
                </a:gradFill>
              </a:rPr>
            </a:br>
            <a:r>
              <a:rPr lang="en-US" sz="2000" kern="0" spc="-50" dirty="0">
                <a:gradFill>
                  <a:gsLst>
                    <a:gs pos="100000">
                      <a:schemeClr val="tx1"/>
                    </a:gs>
                    <a:gs pos="0">
                      <a:schemeClr val="tx1"/>
                    </a:gs>
                  </a:gsLst>
                  <a:lin ang="5400000" scaled="0"/>
                </a:gradFill>
              </a:rPr>
              <a:t>or your </a:t>
            </a:r>
            <a:r>
              <a:rPr lang="en-US" sz="2000" kern="0" spc="-50" dirty="0" err="1">
                <a:gradFill>
                  <a:gsLst>
                    <a:gs pos="100000">
                      <a:schemeClr val="tx1"/>
                    </a:gs>
                    <a:gs pos="0">
                      <a:schemeClr val="tx1"/>
                    </a:gs>
                  </a:gsLst>
                  <a:lin ang="5400000" scaled="0"/>
                </a:gradFill>
              </a:rPr>
              <a:t>hoster</a:t>
            </a:r>
            <a:endParaRPr lang="en-US" sz="2000" kern="0" spc="-50" dirty="0">
              <a:gradFill>
                <a:gsLst>
                  <a:gs pos="100000">
                    <a:schemeClr val="tx1"/>
                  </a:gs>
                  <a:gs pos="0">
                    <a:schemeClr val="tx1"/>
                  </a:gs>
                </a:gsLst>
                <a:lin ang="5400000" scaled="0"/>
              </a:gradFill>
            </a:endParaRPr>
          </a:p>
        </p:txBody>
      </p:sp>
      <p:sp>
        <p:nvSpPr>
          <p:cNvPr id="2" name="Title 1"/>
          <p:cNvSpPr>
            <a:spLocks noGrp="1"/>
          </p:cNvSpPr>
          <p:nvPr>
            <p:ph type="title"/>
          </p:nvPr>
        </p:nvSpPr>
        <p:spPr/>
        <p:txBody>
          <a:bodyPr/>
          <a:lstStyle/>
          <a:p>
            <a:r>
              <a:rPr lang="en-US" dirty="0"/>
              <a:t>Moving VMs to Azure</a:t>
            </a:r>
          </a:p>
        </p:txBody>
      </p:sp>
      <p:sp>
        <p:nvSpPr>
          <p:cNvPr id="27" name="Rectangle 26"/>
          <p:cNvSpPr/>
          <p:nvPr/>
        </p:nvSpPr>
        <p:spPr>
          <a:xfrm>
            <a:off x="6914622" y="1496416"/>
            <a:ext cx="2115003" cy="640175"/>
          </a:xfrm>
          <a:prstGeom prst="rect">
            <a:avLst/>
          </a:prstGeom>
        </p:spPr>
        <p:txBody>
          <a:bodyPr wrap="none" lIns="182880" tIns="146304" rIns="182880" bIns="146304">
            <a:spAutoFit/>
          </a:bodyPr>
          <a:lstStyle/>
          <a:p>
            <a:pPr defTabSz="672162">
              <a:lnSpc>
                <a:spcPct val="80000"/>
              </a:lnSpc>
              <a:defRPr/>
            </a:pPr>
            <a:r>
              <a:rPr lang="en-US" sz="1400" kern="0" dirty="0">
                <a:gradFill>
                  <a:gsLst>
                    <a:gs pos="100000">
                      <a:schemeClr val="tx1"/>
                    </a:gs>
                    <a:gs pos="0">
                      <a:schemeClr val="tx1"/>
                    </a:gs>
                  </a:gsLst>
                  <a:lin ang="5400000" scaled="0"/>
                </a:gradFill>
              </a:rPr>
              <a:t>Start VMs and app</a:t>
            </a:r>
            <a:br>
              <a:rPr lang="en-US" sz="1400" kern="0" dirty="0">
                <a:gradFill>
                  <a:gsLst>
                    <a:gs pos="100000">
                      <a:schemeClr val="tx1"/>
                    </a:gs>
                    <a:gs pos="0">
                      <a:schemeClr val="tx1"/>
                    </a:gs>
                  </a:gsLst>
                  <a:lin ang="5400000" scaled="0"/>
                </a:gradFill>
              </a:rPr>
            </a:br>
            <a:r>
              <a:rPr lang="en-US" sz="1400" kern="0" dirty="0">
                <a:gradFill>
                  <a:gsLst>
                    <a:gs pos="100000">
                      <a:schemeClr val="tx1"/>
                    </a:gs>
                    <a:gs pos="0">
                      <a:schemeClr val="tx1"/>
                    </a:gs>
                  </a:gsLst>
                  <a:lin ang="5400000" scaled="0"/>
                </a:gradFill>
              </a:rPr>
              <a:t>development in Azure</a:t>
            </a:r>
          </a:p>
        </p:txBody>
      </p:sp>
      <p:sp>
        <p:nvSpPr>
          <p:cNvPr id="33" name="TextBox 32"/>
          <p:cNvSpPr txBox="1"/>
          <p:nvPr/>
        </p:nvSpPr>
        <p:spPr>
          <a:xfrm>
            <a:off x="7091137" y="4469502"/>
            <a:ext cx="4180862" cy="1957417"/>
          </a:xfrm>
          <a:prstGeom prst="rect">
            <a:avLst/>
          </a:prstGeom>
          <a:noFill/>
        </p:spPr>
        <p:txBody>
          <a:bodyPr wrap="square" lIns="182854" tIns="146283" rIns="182854" bIns="146283" rtlCol="0">
            <a:spAutoFit/>
          </a:bodyPr>
          <a:lstStyle/>
          <a:p>
            <a:pPr defTabSz="913923" fontAlgn="base">
              <a:lnSpc>
                <a:spcPct val="90000"/>
              </a:lnSpc>
              <a:spcBef>
                <a:spcPct val="0"/>
              </a:spcBef>
              <a:spcAft>
                <a:spcPct val="0"/>
              </a:spcAft>
              <a:defRPr/>
            </a:pPr>
            <a:r>
              <a:rPr lang="en-US" sz="2400" kern="0" spc="-50" dirty="0">
                <a:gradFill>
                  <a:gsLst>
                    <a:gs pos="100000">
                      <a:schemeClr val="tx1"/>
                    </a:gs>
                    <a:gs pos="0">
                      <a:schemeClr val="tx1"/>
                    </a:gs>
                  </a:gsLst>
                  <a:lin ang="5400000" scaled="0"/>
                </a:gradFill>
              </a:rPr>
              <a:t>Move VHDs if you’re running Hyper-V on-premises </a:t>
            </a:r>
          </a:p>
          <a:p>
            <a:pPr defTabSz="913923" fontAlgn="base">
              <a:lnSpc>
                <a:spcPct val="90000"/>
              </a:lnSpc>
              <a:spcBef>
                <a:spcPct val="0"/>
              </a:spcBef>
              <a:spcAft>
                <a:spcPct val="0"/>
              </a:spcAft>
              <a:defRPr/>
            </a:pPr>
            <a:endParaRPr lang="en-US" sz="2400" kern="0" spc="-50" dirty="0">
              <a:gradFill>
                <a:gsLst>
                  <a:gs pos="100000">
                    <a:schemeClr val="tx1"/>
                  </a:gs>
                  <a:gs pos="0">
                    <a:schemeClr val="tx1"/>
                  </a:gs>
                </a:gsLst>
                <a:lin ang="5400000" scaled="0"/>
              </a:gradFill>
            </a:endParaRPr>
          </a:p>
          <a:p>
            <a:pPr defTabSz="913923" fontAlgn="base">
              <a:lnSpc>
                <a:spcPct val="90000"/>
              </a:lnSpc>
              <a:spcBef>
                <a:spcPct val="0"/>
              </a:spcBef>
              <a:spcAft>
                <a:spcPct val="0"/>
              </a:spcAft>
              <a:defRPr/>
            </a:pPr>
            <a:r>
              <a:rPr lang="en-US" sz="2400" kern="0" spc="-50" dirty="0">
                <a:gradFill>
                  <a:gsLst>
                    <a:gs pos="100000">
                      <a:schemeClr val="tx1"/>
                    </a:gs>
                    <a:gs pos="0">
                      <a:schemeClr val="tx1"/>
                    </a:gs>
                  </a:gsLst>
                  <a:lin ang="5400000" scaled="0"/>
                </a:gradFill>
              </a:rPr>
              <a:t>For VMWare users, Azure Site Recovery is a great approach!</a:t>
            </a:r>
          </a:p>
        </p:txBody>
      </p:sp>
      <p:sp>
        <p:nvSpPr>
          <p:cNvPr id="32" name="Rounded Rectangle 31"/>
          <p:cNvSpPr/>
          <p:nvPr/>
        </p:nvSpPr>
        <p:spPr bwMode="auto">
          <a:xfrm>
            <a:off x="6764760" y="2126009"/>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defRPr/>
            </a:pPr>
            <a:endParaRPr lang="en-US" sz="2400" kern="0" spc="-50" dirty="0">
              <a:gradFill>
                <a:gsLst>
                  <a:gs pos="36283">
                    <a:schemeClr val="tx1"/>
                  </a:gs>
                  <a:gs pos="28000">
                    <a:schemeClr val="tx1"/>
                  </a:gs>
                </a:gsLst>
                <a:lin ang="5400000" scaled="0"/>
              </a:gradFill>
            </a:endParaRPr>
          </a:p>
        </p:txBody>
      </p:sp>
      <p:sp>
        <p:nvSpPr>
          <p:cNvPr id="14" name="Rectangle 13"/>
          <p:cNvSpPr/>
          <p:nvPr/>
        </p:nvSpPr>
        <p:spPr>
          <a:xfrm>
            <a:off x="2922168" y="6148993"/>
            <a:ext cx="2294539" cy="467820"/>
          </a:xfrm>
          <a:prstGeom prst="rect">
            <a:avLst/>
          </a:prstGeom>
        </p:spPr>
        <p:txBody>
          <a:bodyPr wrap="none" lIns="182880" tIns="146304" rIns="182880" bIns="146304">
            <a:spAutoFit/>
          </a:bodyPr>
          <a:lstStyle/>
          <a:p>
            <a:pPr algn="ctr" defTabSz="672162">
              <a:lnSpc>
                <a:spcPct val="80000"/>
              </a:lnSpc>
              <a:defRPr/>
            </a:pPr>
            <a:r>
              <a:rPr lang="en-US" sz="1400" kern="0" dirty="0">
                <a:gradFill>
                  <a:gsLst>
                    <a:gs pos="100000">
                      <a:schemeClr val="tx1"/>
                    </a:gs>
                    <a:gs pos="0">
                      <a:schemeClr val="tx1"/>
                    </a:gs>
                  </a:gsLst>
                  <a:lin ang="5400000" scaled="0"/>
                </a:gradFill>
              </a:rPr>
              <a:t>Production environment</a:t>
            </a:r>
          </a:p>
        </p:txBody>
      </p:sp>
      <p:sp>
        <p:nvSpPr>
          <p:cNvPr id="44" name="Rounded Rectangle 31"/>
          <p:cNvSpPr/>
          <p:nvPr/>
        </p:nvSpPr>
        <p:spPr bwMode="auto">
          <a:xfrm>
            <a:off x="2560677" y="4453233"/>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defRPr/>
            </a:pPr>
            <a:endParaRPr lang="en-US" sz="2400" kern="0" spc="-50" dirty="0">
              <a:gradFill>
                <a:gsLst>
                  <a:gs pos="36283">
                    <a:schemeClr val="tx1"/>
                  </a:gs>
                  <a:gs pos="28000">
                    <a:schemeClr val="tx1"/>
                  </a:gs>
                </a:gsLst>
                <a:lin ang="5400000" scaled="0"/>
              </a:gradFill>
            </a:endParaRPr>
          </a:p>
        </p:txBody>
      </p:sp>
      <p:grpSp>
        <p:nvGrpSpPr>
          <p:cNvPr id="7" name="Group 6"/>
          <p:cNvGrpSpPr/>
          <p:nvPr/>
        </p:nvGrpSpPr>
        <p:grpSpPr>
          <a:xfrm>
            <a:off x="2743261" y="4636112"/>
            <a:ext cx="2652034" cy="1273084"/>
            <a:chOff x="2743261" y="4636112"/>
            <a:chExt cx="2652034" cy="1273084"/>
          </a:xfrm>
          <a:solidFill>
            <a:schemeClr val="accent1"/>
          </a:solidFill>
        </p:grpSpPr>
        <p:sp>
          <p:nvSpPr>
            <p:cNvPr id="64" name="Freeform 5"/>
            <p:cNvSpPr>
              <a:spLocks noChangeAspect="1" noEditPoints="1"/>
            </p:cNvSpPr>
            <p:nvPr/>
          </p:nvSpPr>
          <p:spPr bwMode="auto">
            <a:xfrm>
              <a:off x="2743261" y="4636112"/>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defRPr/>
              </a:pPr>
              <a:endParaRPr lang="en-US" kern="0">
                <a:solidFill>
                  <a:sysClr val="windowText" lastClr="000000"/>
                </a:solidFill>
              </a:endParaRPr>
            </a:p>
          </p:txBody>
        </p:sp>
        <p:sp>
          <p:nvSpPr>
            <p:cNvPr id="65" name="Freeform 35"/>
            <p:cNvSpPr>
              <a:spLocks noChangeAspect="1" noEditPoints="1"/>
            </p:cNvSpPr>
            <p:nvPr/>
          </p:nvSpPr>
          <p:spPr bwMode="auto">
            <a:xfrm>
              <a:off x="3657661" y="4636112"/>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61" name="Freeform 5"/>
            <p:cNvSpPr>
              <a:spLocks noChangeAspect="1" noEditPoints="1"/>
            </p:cNvSpPr>
            <p:nvPr/>
          </p:nvSpPr>
          <p:spPr bwMode="auto">
            <a:xfrm>
              <a:off x="2743261" y="5093306"/>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62" name="Freeform 38"/>
            <p:cNvSpPr>
              <a:spLocks noChangeAspect="1" noEditPoints="1"/>
            </p:cNvSpPr>
            <p:nvPr/>
          </p:nvSpPr>
          <p:spPr bwMode="auto">
            <a:xfrm>
              <a:off x="3657661" y="5093306"/>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63" name="Freeform 39"/>
            <p:cNvSpPr>
              <a:spLocks noChangeAspect="1" noEditPoints="1"/>
            </p:cNvSpPr>
            <p:nvPr/>
          </p:nvSpPr>
          <p:spPr bwMode="auto">
            <a:xfrm>
              <a:off x="4572335" y="5093306"/>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58" name="Freeform 5"/>
            <p:cNvSpPr>
              <a:spLocks noChangeAspect="1" noEditPoints="1"/>
            </p:cNvSpPr>
            <p:nvPr/>
          </p:nvSpPr>
          <p:spPr bwMode="auto">
            <a:xfrm>
              <a:off x="2743261" y="555050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59" name="Freeform 41"/>
            <p:cNvSpPr>
              <a:spLocks noChangeAspect="1" noEditPoints="1"/>
            </p:cNvSpPr>
            <p:nvPr/>
          </p:nvSpPr>
          <p:spPr bwMode="auto">
            <a:xfrm>
              <a:off x="3657661" y="555050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60" name="Freeform 42"/>
            <p:cNvSpPr>
              <a:spLocks noChangeAspect="1" noEditPoints="1"/>
            </p:cNvSpPr>
            <p:nvPr/>
          </p:nvSpPr>
          <p:spPr bwMode="auto">
            <a:xfrm>
              <a:off x="4572335" y="555050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grp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grpSp>
      <p:grpSp>
        <p:nvGrpSpPr>
          <p:cNvPr id="9" name="Group 8"/>
          <p:cNvGrpSpPr/>
          <p:nvPr/>
        </p:nvGrpSpPr>
        <p:grpSpPr>
          <a:xfrm>
            <a:off x="6947344" y="2308888"/>
            <a:ext cx="2652034" cy="1273084"/>
            <a:chOff x="8183865" y="2034221"/>
            <a:chExt cx="2652034" cy="1273084"/>
          </a:xfrm>
        </p:grpSpPr>
        <p:sp>
          <p:nvSpPr>
            <p:cNvPr id="35" name="Freeform 5"/>
            <p:cNvSpPr>
              <a:spLocks noChangeAspect="1" noEditPoints="1"/>
            </p:cNvSpPr>
            <p:nvPr/>
          </p:nvSpPr>
          <p:spPr bwMode="auto">
            <a:xfrm>
              <a:off x="81838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defRPr/>
              </a:pPr>
              <a:endParaRPr lang="en-US" kern="0">
                <a:solidFill>
                  <a:sysClr val="windowText" lastClr="000000"/>
                </a:solidFill>
              </a:endParaRPr>
            </a:p>
          </p:txBody>
        </p:sp>
        <p:sp>
          <p:nvSpPr>
            <p:cNvPr id="36" name="Freeform 35"/>
            <p:cNvSpPr>
              <a:spLocks noChangeAspect="1" noEditPoints="1"/>
            </p:cNvSpPr>
            <p:nvPr/>
          </p:nvSpPr>
          <p:spPr bwMode="auto">
            <a:xfrm>
              <a:off x="90982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37" name="Freeform 36"/>
            <p:cNvSpPr>
              <a:spLocks noChangeAspect="1" noEditPoints="1"/>
            </p:cNvSpPr>
            <p:nvPr/>
          </p:nvSpPr>
          <p:spPr bwMode="auto">
            <a:xfrm>
              <a:off x="10012939"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38" name="Freeform 5"/>
            <p:cNvSpPr>
              <a:spLocks noChangeAspect="1" noEditPoints="1"/>
            </p:cNvSpPr>
            <p:nvPr/>
          </p:nvSpPr>
          <p:spPr bwMode="auto">
            <a:xfrm>
              <a:off x="81838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39" name="Freeform 38"/>
            <p:cNvSpPr>
              <a:spLocks noChangeAspect="1" noEditPoints="1"/>
            </p:cNvSpPr>
            <p:nvPr/>
          </p:nvSpPr>
          <p:spPr bwMode="auto">
            <a:xfrm>
              <a:off x="90982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40" name="Freeform 39"/>
            <p:cNvSpPr>
              <a:spLocks noChangeAspect="1" noEditPoints="1"/>
            </p:cNvSpPr>
            <p:nvPr/>
          </p:nvSpPr>
          <p:spPr bwMode="auto">
            <a:xfrm>
              <a:off x="10012939"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42" name="Freeform 41"/>
            <p:cNvSpPr>
              <a:spLocks noChangeAspect="1" noEditPoints="1"/>
            </p:cNvSpPr>
            <p:nvPr/>
          </p:nvSpPr>
          <p:spPr bwMode="auto">
            <a:xfrm>
              <a:off x="90982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43" name="Freeform 42"/>
            <p:cNvSpPr>
              <a:spLocks noChangeAspect="1" noEditPoints="1"/>
            </p:cNvSpPr>
            <p:nvPr/>
          </p:nvSpPr>
          <p:spPr bwMode="auto">
            <a:xfrm>
              <a:off x="10012939"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sp>
          <p:nvSpPr>
            <p:cNvPr id="41" name="Freeform 5"/>
            <p:cNvSpPr>
              <a:spLocks noChangeAspect="1" noEditPoints="1"/>
            </p:cNvSpPr>
            <p:nvPr/>
          </p:nvSpPr>
          <p:spPr bwMode="auto">
            <a:xfrm>
              <a:off x="81838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grpSp>
      <p:sp>
        <p:nvSpPr>
          <p:cNvPr id="66" name="Freeform 36"/>
          <p:cNvSpPr>
            <a:spLocks noChangeAspect="1" noEditPoints="1"/>
          </p:cNvSpPr>
          <p:nvPr/>
        </p:nvSpPr>
        <p:spPr bwMode="auto">
          <a:xfrm>
            <a:off x="4572335" y="4636112"/>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597"/>
            <a:endParaRPr lang="en-US" kern="0">
              <a:solidFill>
                <a:sysClr val="windowText" lastClr="000000"/>
              </a:solidFill>
            </a:endParaRPr>
          </a:p>
        </p:txBody>
      </p:sp>
      <p:grpSp>
        <p:nvGrpSpPr>
          <p:cNvPr id="56" name="Group 55"/>
          <p:cNvGrpSpPr/>
          <p:nvPr/>
        </p:nvGrpSpPr>
        <p:grpSpPr>
          <a:xfrm>
            <a:off x="9216200" y="485287"/>
            <a:ext cx="868680" cy="644525"/>
            <a:chOff x="10332992" y="479425"/>
            <a:chExt cx="868680" cy="644525"/>
          </a:xfrm>
        </p:grpSpPr>
        <p:sp>
          <p:nvSpPr>
            <p:cNvPr id="57" name="TextBox 56"/>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6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8" name="Group 67"/>
          <p:cNvGrpSpPr/>
          <p:nvPr/>
        </p:nvGrpSpPr>
        <p:grpSpPr>
          <a:xfrm>
            <a:off x="10084992" y="485287"/>
            <a:ext cx="959988" cy="647700"/>
            <a:chOff x="11201784" y="479425"/>
            <a:chExt cx="959988" cy="647700"/>
          </a:xfrm>
        </p:grpSpPr>
        <p:sp>
          <p:nvSpPr>
            <p:cNvPr id="70" name="TextBox 69"/>
            <p:cNvSpPr txBox="1"/>
            <p:nvPr/>
          </p:nvSpPr>
          <p:spPr>
            <a:xfrm>
              <a:off x="11201784" y="479425"/>
              <a:ext cx="959988"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71"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72" name="TextBox 71"/>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73"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nvGrpSpPr>
          <p:cNvPr id="74" name="Group 73"/>
          <p:cNvGrpSpPr/>
          <p:nvPr/>
        </p:nvGrpSpPr>
        <p:grpSpPr>
          <a:xfrm>
            <a:off x="8418690" y="0"/>
            <a:ext cx="868682" cy="1123950"/>
            <a:chOff x="8418690" y="119118"/>
            <a:chExt cx="868682" cy="1123950"/>
          </a:xfrm>
        </p:grpSpPr>
        <p:sp>
          <p:nvSpPr>
            <p:cNvPr id="75" name="Rectangle 74"/>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76" name="Group 75"/>
            <p:cNvGrpSpPr/>
            <p:nvPr/>
          </p:nvGrpSpPr>
          <p:grpSpPr>
            <a:xfrm>
              <a:off x="8418690" y="598543"/>
              <a:ext cx="868680" cy="644525"/>
              <a:chOff x="9418637" y="479425"/>
              <a:chExt cx="868680" cy="644525"/>
            </a:xfrm>
          </p:grpSpPr>
          <p:sp>
            <p:nvSpPr>
              <p:cNvPr id="77" name="TextBox 76"/>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Compute</a:t>
                </a:r>
              </a:p>
            </p:txBody>
          </p:sp>
          <p:sp>
            <p:nvSpPr>
              <p:cNvPr id="78"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grpSp>
    </p:spTree>
    <p:extLst>
      <p:ext uri="{BB962C8B-B14F-4D97-AF65-F5344CB8AC3E}">
        <p14:creationId xmlns:p14="http://schemas.microsoft.com/office/powerpoint/2010/main" val="297538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100"/>
                                  </p:stCondLst>
                                  <p:childTnLst>
                                    <p:animMotion origin="layout" path="M -0.05552 0.00023 L -2.49426E-6 0.00023 " pathEditMode="relative" rAng="0" ptsTypes="AA">
                                      <p:cBhvr>
                                        <p:cTn id="9" dur="800" spd="-1000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 presetClass="entr" presetSubtype="8" decel="10000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childTnLst>
                          </p:cTn>
                        </p:par>
                        <p:par>
                          <p:cTn id="17" fill="hold">
                            <p:stCondLst>
                              <p:cond delay="900"/>
                            </p:stCondLst>
                            <p:childTnLst>
                              <p:par>
                                <p:cTn id="18" presetID="53" presetClass="entr" presetSubtype="16"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p:cTn id="20" dur="250" fill="hold"/>
                                        <p:tgtEl>
                                          <p:spTgt spid="44"/>
                                        </p:tgtEl>
                                        <p:attrNameLst>
                                          <p:attrName>ppt_w</p:attrName>
                                        </p:attrNameLst>
                                      </p:cBhvr>
                                      <p:tavLst>
                                        <p:tav tm="0">
                                          <p:val>
                                            <p:fltVal val="0"/>
                                          </p:val>
                                        </p:tav>
                                        <p:tav tm="100000">
                                          <p:val>
                                            <p:strVal val="#ppt_w"/>
                                          </p:val>
                                        </p:tav>
                                      </p:tavLst>
                                    </p:anim>
                                    <p:anim calcmode="lin" valueType="num">
                                      <p:cBhvr>
                                        <p:cTn id="21" dur="250" fill="hold"/>
                                        <p:tgtEl>
                                          <p:spTgt spid="44"/>
                                        </p:tgtEl>
                                        <p:attrNameLst>
                                          <p:attrName>ppt_h</p:attrName>
                                        </p:attrNameLst>
                                      </p:cBhvr>
                                      <p:tavLst>
                                        <p:tav tm="0">
                                          <p:val>
                                            <p:fltVal val="0"/>
                                          </p:val>
                                        </p:tav>
                                        <p:tav tm="100000">
                                          <p:val>
                                            <p:strVal val="#ppt_h"/>
                                          </p:val>
                                        </p:tav>
                                      </p:tavLst>
                                    </p:anim>
                                    <p:animEffect transition="in" filter="fade">
                                      <p:cBhvr>
                                        <p:cTn id="22" dur="250"/>
                                        <p:tgtEl>
                                          <p:spTgt spid="44"/>
                                        </p:tgtEl>
                                      </p:cBhvr>
                                    </p:animEffect>
                                  </p:childTnLst>
                                </p:cTn>
                              </p:par>
                              <p:par>
                                <p:cTn id="23" presetID="6" presetClass="emph" presetSubtype="0" decel="100000" fill="hold" grpId="1" nodeType="withEffect">
                                  <p:stCondLst>
                                    <p:cond delay="200"/>
                                  </p:stCondLst>
                                  <p:childTnLst>
                                    <p:animScale>
                                      <p:cBhvr>
                                        <p:cTn id="24" dur="250" fill="hold"/>
                                        <p:tgtEl>
                                          <p:spTgt spid="44"/>
                                        </p:tgtEl>
                                      </p:cBhvr>
                                      <p:by x="110000" y="110000"/>
                                    </p:animScale>
                                  </p:childTnLst>
                                </p:cTn>
                              </p:par>
                              <p:par>
                                <p:cTn id="25" presetID="6" presetClass="emph" presetSubtype="0" decel="100000" fill="hold" grpId="2" nodeType="withEffect">
                                  <p:stCondLst>
                                    <p:cond delay="300"/>
                                  </p:stCondLst>
                                  <p:childTnLst>
                                    <p:animScale>
                                      <p:cBhvr>
                                        <p:cTn id="26" dur="250" fill="hold"/>
                                        <p:tgtEl>
                                          <p:spTgt spid="44"/>
                                        </p:tgtEl>
                                      </p:cBhvr>
                                      <p:by x="91000" y="91000"/>
                                    </p:animScale>
                                  </p:childTnLst>
                                </p:cTn>
                              </p:par>
                            </p:childTnLst>
                          </p:cTn>
                        </p:par>
                        <p:par>
                          <p:cTn id="27" fill="hold">
                            <p:stCondLst>
                              <p:cond delay="145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childTnLst>
                    </p:cTn>
                  </p:par>
                  <p:par>
                    <p:cTn id="34" fill="hold">
                      <p:stCondLst>
                        <p:cond delay="indefinite"/>
                      </p:stCondLst>
                      <p:childTnLst>
                        <p:par>
                          <p:cTn id="35" fill="hold">
                            <p:stCondLst>
                              <p:cond delay="0"/>
                            </p:stCondLst>
                            <p:childTnLst>
                              <p:par>
                                <p:cTn id="36" presetID="50" presetClass="path" presetSubtype="0" accel="50000" decel="50000" fill="hold" grpId="1" nodeType="clickEffect">
                                  <p:stCondLst>
                                    <p:cond delay="0"/>
                                  </p:stCondLst>
                                  <p:childTnLst>
                                    <p:animMotion origin="layout" path="M 0.00013 -0.00091 L 0.10825 -0.00091 C 0.15688 -0.00091 0.217 -0.05651 0.217 -0.10145 L 0.217 -0.20154 " pathEditMode="relative" rAng="0" ptsTypes="AAAA">
                                      <p:cBhvr>
                                        <p:cTn id="37" dur="1500" fill="hold"/>
                                        <p:tgtEl>
                                          <p:spTgt spid="66"/>
                                        </p:tgtEl>
                                        <p:attrNameLst>
                                          <p:attrName>ppt_x</p:attrName>
                                          <p:attrName>ppt_y</p:attrName>
                                        </p:attrNameLst>
                                      </p:cBhvr>
                                      <p:rCtr x="10837" y="-10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3" grpId="0"/>
      <p:bldP spid="33" grpId="1"/>
      <p:bldP spid="14" grpId="0"/>
      <p:bldP spid="44" grpId="0" animBg="1"/>
      <p:bldP spid="44" grpId="1" animBg="1"/>
      <p:bldP spid="44" grpId="2" animBg="1"/>
      <p:bldP spid="66" grpId="0" animBg="1"/>
      <p:bldP spid="6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lstStyle/>
          <a:p>
            <a:r>
              <a:rPr lang="en-US" dirty="0"/>
              <a:t>Azure Networking</a:t>
            </a:r>
          </a:p>
        </p:txBody>
      </p:sp>
      <p:grpSp>
        <p:nvGrpSpPr>
          <p:cNvPr id="19" name="Group 18"/>
          <p:cNvGrpSpPr/>
          <p:nvPr/>
        </p:nvGrpSpPr>
        <p:grpSpPr>
          <a:xfrm>
            <a:off x="457580" y="1589791"/>
            <a:ext cx="1645477" cy="1645477"/>
            <a:chOff x="3379883" y="1211263"/>
            <a:chExt cx="2246098" cy="2246098"/>
          </a:xfrm>
        </p:grpSpPr>
        <p:sp>
          <p:nvSpPr>
            <p:cNvPr id="20" name="Oval 19"/>
            <p:cNvSpPr/>
            <p:nvPr/>
          </p:nvSpPr>
          <p:spPr bwMode="auto">
            <a:xfrm>
              <a:off x="3379883" y="1211263"/>
              <a:ext cx="2246098" cy="2246098"/>
            </a:xfrm>
            <a:prstGeom prst="ellipse">
              <a:avLst/>
            </a:prstGeom>
            <a:solidFill>
              <a:schemeClr val="tx1">
                <a:alpha val="20000"/>
              </a:schemeClr>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3" name="Oval 742"/>
              <p:cNvSpPr>
                <a:spLocks noChangeArrowheads="1"/>
              </p:cNvSpPr>
              <p:nvPr/>
            </p:nvSpPr>
            <p:spPr bwMode="auto">
              <a:xfrm>
                <a:off x="7616" y="-2816"/>
                <a:ext cx="127" cy="128"/>
              </a:xfrm>
              <a:prstGeom prst="ellipse">
                <a:avLst/>
              </a:pr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5" name="Oval 744"/>
              <p:cNvSpPr>
                <a:spLocks noChangeArrowheads="1"/>
              </p:cNvSpPr>
              <p:nvPr/>
            </p:nvSpPr>
            <p:spPr bwMode="auto">
              <a:xfrm>
                <a:off x="7866" y="-2780"/>
                <a:ext cx="109" cy="108"/>
              </a:xfrm>
              <a:prstGeom prst="ellipse">
                <a:avLst/>
              </a:pr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27" name="Oval 746"/>
              <p:cNvSpPr>
                <a:spLocks noChangeArrowheads="1"/>
              </p:cNvSpPr>
              <p:nvPr/>
            </p:nvSpPr>
            <p:spPr bwMode="auto">
              <a:xfrm>
                <a:off x="7384" y="-2780"/>
                <a:ext cx="109" cy="108"/>
              </a:xfrm>
              <a:prstGeom prst="ellipse">
                <a:avLst/>
              </a:pr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grpSp>
      </p:grpSp>
      <p:grpSp>
        <p:nvGrpSpPr>
          <p:cNvPr id="35" name="Group 34"/>
          <p:cNvGrpSpPr/>
          <p:nvPr/>
        </p:nvGrpSpPr>
        <p:grpSpPr>
          <a:xfrm>
            <a:off x="2194921" y="1847069"/>
            <a:ext cx="2103120" cy="683183"/>
            <a:chOff x="2194921" y="1847069"/>
            <a:chExt cx="2103120" cy="683183"/>
          </a:xfrm>
        </p:grpSpPr>
        <p:sp>
          <p:nvSpPr>
            <p:cNvPr id="29" name="TextBox 28"/>
            <p:cNvSpPr txBox="1"/>
            <p:nvPr/>
          </p:nvSpPr>
          <p:spPr>
            <a:xfrm>
              <a:off x="2287749" y="1847069"/>
              <a:ext cx="1463040" cy="683183"/>
            </a:xfrm>
            <a:prstGeom prst="rect">
              <a:avLst/>
            </a:prstGeom>
            <a:noFill/>
          </p:spPr>
          <p:txBody>
            <a:bodyPr wrap="square" lIns="182831" tIns="146264" rIns="182831" bIns="146264" rtlCol="0" anchor="ctr" anchorCtr="0">
              <a:spAutoFit/>
            </a:bodyPr>
            <a:lstStyle>
              <a:defPPr>
                <a:defRPr lang="en-US"/>
              </a:defPPr>
              <a:lvl1pPr defTabSz="932563">
                <a:lnSpc>
                  <a:spcPct val="90000"/>
                </a:lnSpc>
                <a:spcBef>
                  <a:spcPts val="1200"/>
                </a:spcBef>
                <a:buSzPct val="80000"/>
                <a:defRPr sz="2000">
                  <a:gradFill>
                    <a:gsLst>
                      <a:gs pos="100000">
                        <a:schemeClr val="tx1"/>
                      </a:gs>
                      <a:gs pos="0">
                        <a:schemeClr val="tx1"/>
                      </a:gs>
                    </a:gsLst>
                    <a:lin ang="5400000" scaled="0"/>
                  </a:gradFill>
                  <a:latin typeface="Segoe UI"/>
                </a:defRPr>
              </a:lvl1pPr>
            </a:lstStyle>
            <a:p>
              <a:pPr marL="0" marR="0" lvl="0" indent="0" algn="ctr" defTabSz="932563" eaLnBrk="1" fontAlgn="auto" latinLnBrk="0" hangingPunct="1">
                <a:lnSpc>
                  <a:spcPct val="90000"/>
                </a:lnSpc>
                <a:spcBef>
                  <a:spcPts val="1800"/>
                </a:spcBef>
                <a:spcAft>
                  <a:spcPts val="0"/>
                </a:spcAft>
                <a:buClrTx/>
                <a:buSzPct val="80000"/>
                <a:buFontTx/>
                <a:buNone/>
                <a:tabLst/>
                <a:defRPr/>
              </a:pPr>
              <a:r>
                <a:rPr kumimoji="0" lang="en-US" sz="1400" b="0" i="0" u="none" strike="noStrike" kern="0" cap="none" spc="0" normalizeH="0" baseline="0" noProof="0" dirty="0">
                  <a:ln>
                    <a:noFill/>
                  </a:ln>
                  <a:gradFill>
                    <a:gsLst>
                      <a:gs pos="100000">
                        <a:schemeClr val="tx1"/>
                      </a:gs>
                      <a:gs pos="0">
                        <a:schemeClr val="tx1"/>
                      </a:gs>
                    </a:gsLst>
                    <a:lin ang="5400000" scaled="0"/>
                  </a:gradFill>
                  <a:effectLst/>
                  <a:uLnTx/>
                  <a:uFillTx/>
                  <a:latin typeface="+mn-lt"/>
                </a:rPr>
                <a:t>Internet access</a:t>
              </a:r>
            </a:p>
          </p:txBody>
        </p:sp>
        <p:cxnSp>
          <p:nvCxnSpPr>
            <p:cNvPr id="28" name="Straight Arrow Connector 27"/>
            <p:cNvCxnSpPr/>
            <p:nvPr/>
          </p:nvCxnSpPr>
          <p:spPr>
            <a:xfrm flipH="1">
              <a:off x="2194921" y="2412529"/>
              <a:ext cx="2103120" cy="0"/>
            </a:xfrm>
            <a:prstGeom prst="straightConnector1">
              <a:avLst/>
            </a:prstGeom>
            <a:ln w="85725" cap="flat">
              <a:solidFill>
                <a:schemeClr val="accent3">
                  <a:alpha val="70000"/>
                </a:schemeClr>
              </a:solidFill>
              <a:prstDash val="solid"/>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727425" y="1211287"/>
            <a:ext cx="4981624" cy="2743200"/>
            <a:chOff x="3932262" y="1211287"/>
            <a:chExt cx="4981624" cy="2743200"/>
          </a:xfrm>
        </p:grpSpPr>
        <p:sp>
          <p:nvSpPr>
            <p:cNvPr id="301" name="Freeform 128"/>
            <p:cNvSpPr>
              <a:spLocks noChangeAspect="1"/>
            </p:cNvSpPr>
            <p:nvPr/>
          </p:nvSpPr>
          <p:spPr bwMode="black">
            <a:xfrm>
              <a:off x="3932262" y="1211287"/>
              <a:ext cx="4981624" cy="274320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Rectangle 301"/>
            <p:cNvSpPr/>
            <p:nvPr/>
          </p:nvSpPr>
          <p:spPr>
            <a:xfrm>
              <a:off x="4034965" y="2857189"/>
              <a:ext cx="1421687" cy="1043363"/>
            </a:xfrm>
            <a:prstGeom prst="rect">
              <a:avLst/>
            </a:prstGeom>
          </p:spPr>
          <p:txBody>
            <a:bodyPr wrap="square" lIns="182880" tIns="146304" rIns="182880" bIns="146304">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800" b="0" i="0" u="none" strike="noStrike" kern="0" cap="none" spc="0" normalizeH="0" baseline="0" noProof="0" dirty="0">
                  <a:ln>
                    <a:noFill/>
                  </a:ln>
                  <a:gradFill>
                    <a:gsLst>
                      <a:gs pos="100000">
                        <a:schemeClr val="tx1"/>
                      </a:gs>
                      <a:gs pos="0">
                        <a:schemeClr val="tx1"/>
                      </a:gs>
                    </a:gsLst>
                    <a:lin ang="5400000" scaled="0"/>
                  </a:gradFill>
                  <a:effectLst/>
                  <a:uLnTx/>
                  <a:uFillTx/>
                  <a:latin typeface="Segoe UI Semibold" panose="020B0702040204020203" pitchFamily="34" charset="0"/>
                  <a:cs typeface="Segoe UI Semibold" panose="020B0702040204020203" pitchFamily="34" charset="0"/>
                </a:rPr>
                <a:t>Azure virtual network</a:t>
              </a:r>
            </a:p>
          </p:txBody>
        </p:sp>
        <p:grpSp>
          <p:nvGrpSpPr>
            <p:cNvPr id="30" name="Group 29"/>
            <p:cNvGrpSpPr>
              <a:grpSpLocks noChangeAspect="1"/>
            </p:cNvGrpSpPr>
            <p:nvPr/>
          </p:nvGrpSpPr>
          <p:grpSpPr>
            <a:xfrm>
              <a:off x="5223672" y="2163607"/>
              <a:ext cx="2849880" cy="1554480"/>
              <a:chOff x="6464687" y="1851342"/>
              <a:chExt cx="3017520" cy="1645920"/>
            </a:xfrm>
          </p:grpSpPr>
          <p:sp>
            <p:nvSpPr>
              <p:cNvPr id="303" name="Rounded Rectangle 31"/>
              <p:cNvSpPr/>
              <p:nvPr/>
            </p:nvSpPr>
            <p:spPr bwMode="auto">
              <a:xfrm>
                <a:off x="6464687" y="1851342"/>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a:ln>
                    <a:noFill/>
                  </a:ln>
                  <a:gradFill>
                    <a:gsLst>
                      <a:gs pos="36283">
                        <a:schemeClr val="tx1"/>
                      </a:gs>
                      <a:gs pos="28000">
                        <a:schemeClr val="tx1"/>
                      </a:gs>
                    </a:gsLst>
                    <a:lin ang="5400000" scaled="0"/>
                  </a:gradFill>
                  <a:effectLst/>
                  <a:uLnTx/>
                  <a:uFillTx/>
                </a:endParaRPr>
              </a:p>
            </p:txBody>
          </p:sp>
          <p:grpSp>
            <p:nvGrpSpPr>
              <p:cNvPr id="304" name="Group 303"/>
              <p:cNvGrpSpPr/>
              <p:nvPr/>
            </p:nvGrpSpPr>
            <p:grpSpPr>
              <a:xfrm>
                <a:off x="6647271" y="2034221"/>
                <a:ext cx="2652034" cy="1273084"/>
                <a:chOff x="8183865" y="2034221"/>
                <a:chExt cx="2652034" cy="1273084"/>
              </a:xfrm>
            </p:grpSpPr>
            <p:sp>
              <p:nvSpPr>
                <p:cNvPr id="305" name="Freeform 5"/>
                <p:cNvSpPr>
                  <a:spLocks noChangeAspect="1" noEditPoints="1"/>
                </p:cNvSpPr>
                <p:nvPr/>
              </p:nvSpPr>
              <p:spPr bwMode="auto">
                <a:xfrm>
                  <a:off x="81838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35"/>
                <p:cNvSpPr>
                  <a:spLocks noChangeAspect="1" noEditPoints="1"/>
                </p:cNvSpPr>
                <p:nvPr/>
              </p:nvSpPr>
              <p:spPr bwMode="auto">
                <a:xfrm>
                  <a:off x="90982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Freeform 36"/>
                <p:cNvSpPr>
                  <a:spLocks noChangeAspect="1" noEditPoints="1"/>
                </p:cNvSpPr>
                <p:nvPr/>
              </p:nvSpPr>
              <p:spPr bwMode="auto">
                <a:xfrm>
                  <a:off x="10012939"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5"/>
                <p:cNvSpPr>
                  <a:spLocks noChangeAspect="1" noEditPoints="1"/>
                </p:cNvSpPr>
                <p:nvPr/>
              </p:nvSpPr>
              <p:spPr bwMode="auto">
                <a:xfrm>
                  <a:off x="81838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38"/>
                <p:cNvSpPr>
                  <a:spLocks noChangeAspect="1" noEditPoints="1"/>
                </p:cNvSpPr>
                <p:nvPr/>
              </p:nvSpPr>
              <p:spPr bwMode="auto">
                <a:xfrm>
                  <a:off x="90982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Freeform 39"/>
                <p:cNvSpPr>
                  <a:spLocks noChangeAspect="1" noEditPoints="1"/>
                </p:cNvSpPr>
                <p:nvPr/>
              </p:nvSpPr>
              <p:spPr bwMode="auto">
                <a:xfrm>
                  <a:off x="10012939"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41"/>
                <p:cNvSpPr>
                  <a:spLocks noChangeAspect="1" noEditPoints="1"/>
                </p:cNvSpPr>
                <p:nvPr/>
              </p:nvSpPr>
              <p:spPr bwMode="auto">
                <a:xfrm>
                  <a:off x="90982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42"/>
                <p:cNvSpPr>
                  <a:spLocks noChangeAspect="1" noEditPoints="1"/>
                </p:cNvSpPr>
                <p:nvPr/>
              </p:nvSpPr>
              <p:spPr bwMode="auto">
                <a:xfrm>
                  <a:off x="10012939"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Freeform 5"/>
                <p:cNvSpPr>
                  <a:spLocks noChangeAspect="1" noEditPoints="1"/>
                </p:cNvSpPr>
                <p:nvPr/>
              </p:nvSpPr>
              <p:spPr bwMode="auto">
                <a:xfrm>
                  <a:off x="81838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sp>
        <p:nvSpPr>
          <p:cNvPr id="61" name="TextBox 60"/>
          <p:cNvSpPr txBox="1"/>
          <p:nvPr/>
        </p:nvSpPr>
        <p:spPr>
          <a:xfrm>
            <a:off x="8869968" y="1618514"/>
            <a:ext cx="3059457" cy="2335943"/>
          </a:xfrm>
          <a:prstGeom prst="rect">
            <a:avLst/>
          </a:prstGeom>
          <a:noFill/>
        </p:spPr>
        <p:txBody>
          <a:bodyPr wrap="square" lIns="182831" tIns="146264" rIns="182831" bIns="146264" rtlCol="0" anchor="b" anchorCtr="0">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800" b="0"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Virtual network</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Private IP addresses, Network-level isolation</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Segment with subnets </a:t>
            </a:r>
            <a:b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b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and security groups</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Control traffic flow with user-defined routes</a:t>
            </a:r>
          </a:p>
        </p:txBody>
      </p:sp>
      <p:sp>
        <p:nvSpPr>
          <p:cNvPr id="63" name="TextBox 62"/>
          <p:cNvSpPr txBox="1"/>
          <p:nvPr/>
        </p:nvSpPr>
        <p:spPr>
          <a:xfrm>
            <a:off x="8853030" y="3954287"/>
            <a:ext cx="3269044" cy="2711431"/>
          </a:xfrm>
          <a:prstGeom prst="rect">
            <a:avLst/>
          </a:prstGeom>
          <a:noFill/>
        </p:spPr>
        <p:txBody>
          <a:bodyPr wrap="square" lIns="182831" tIns="146264" rIns="182831" bIns="146264" rtlCol="0" anchor="b" anchorCtr="0">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800" b="0"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Hybrid connectivity</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Point-to-site for dev/test</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VPN gateways for secure </a:t>
            </a:r>
            <a:b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b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site-to-site connectivity</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ExpressRoute for private enterprise grade connectivity</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lang="en-US" sz="1600" kern="0" dirty="0">
                <a:gradFill>
                  <a:gsLst>
                    <a:gs pos="100000">
                      <a:schemeClr val="tx1"/>
                    </a:gs>
                    <a:gs pos="0">
                      <a:schemeClr val="tx1"/>
                    </a:gs>
                  </a:gsLst>
                  <a:lin ang="5400000" scaled="0"/>
                </a:gradFill>
                <a:latin typeface="Segoe UI"/>
              </a:rPr>
              <a:t>Domain-join with on-premises</a:t>
            </a:r>
            <a:endPar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endParaRPr>
          </a:p>
        </p:txBody>
      </p:sp>
      <p:grpSp>
        <p:nvGrpSpPr>
          <p:cNvPr id="34" name="Group 33"/>
          <p:cNvGrpSpPr/>
          <p:nvPr/>
        </p:nvGrpSpPr>
        <p:grpSpPr>
          <a:xfrm>
            <a:off x="3932262" y="3919729"/>
            <a:ext cx="3844287" cy="3074300"/>
            <a:chOff x="3932262" y="3919729"/>
            <a:chExt cx="3844287" cy="3074300"/>
          </a:xfrm>
        </p:grpSpPr>
        <p:grpSp>
          <p:nvGrpSpPr>
            <p:cNvPr id="3" name="Group 2"/>
            <p:cNvGrpSpPr/>
            <p:nvPr/>
          </p:nvGrpSpPr>
          <p:grpSpPr>
            <a:xfrm>
              <a:off x="5240999" y="3919729"/>
              <a:ext cx="2440261" cy="2302607"/>
              <a:chOff x="5869584" y="3919792"/>
              <a:chExt cx="2440607" cy="2302943"/>
            </a:xfrm>
          </p:grpSpPr>
          <p:sp>
            <p:nvSpPr>
              <p:cNvPr id="70" name="TextBox 69"/>
              <p:cNvSpPr txBox="1"/>
              <p:nvPr/>
            </p:nvSpPr>
            <p:spPr>
              <a:xfrm>
                <a:off x="6298247" y="3954527"/>
                <a:ext cx="1703419" cy="760238"/>
              </a:xfrm>
              <a:prstGeom prst="rect">
                <a:avLst/>
              </a:prstGeom>
              <a:noFill/>
            </p:spPr>
            <p:txBody>
              <a:bodyPr wrap="square" lIns="182831" tIns="146264" rIns="182831" bIns="146264" rtlCol="0" anchor="t" anchorCtr="0">
                <a:spAutoFit/>
              </a:bodyPr>
              <a:lstStyle>
                <a:defPPr>
                  <a:defRPr lang="en-US"/>
                </a:defPPr>
                <a:lvl1pPr algn="ctr" defTabSz="932563">
                  <a:lnSpc>
                    <a:spcPct val="90000"/>
                  </a:lnSpc>
                  <a:spcBef>
                    <a:spcPts val="1800"/>
                  </a:spcBef>
                  <a:buSzPct val="80000"/>
                  <a:defRPr>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63" eaLnBrk="1" fontAlgn="auto" latinLnBrk="0" hangingPunct="1">
                  <a:lnSpc>
                    <a:spcPct val="90000"/>
                  </a:lnSpc>
                  <a:spcBef>
                    <a:spcPts val="600"/>
                  </a:spcBef>
                  <a:spcAft>
                    <a:spcPts val="0"/>
                  </a:spcAft>
                  <a:buClrTx/>
                  <a:buSzPct val="80000"/>
                  <a:buFontTx/>
                  <a:buNone/>
                  <a:tabLst/>
                  <a:defRPr/>
                </a:pPr>
                <a:r>
                  <a:rPr kumimoji="0" lang="en-US" sz="1400" b="0" i="0" u="none" strike="noStrike" kern="0" cap="none" spc="0" normalizeH="0" baseline="0" noProof="0" dirty="0">
                    <a:ln>
                      <a:noFill/>
                    </a:ln>
                    <a:gradFill>
                      <a:gsLst>
                        <a:gs pos="100000">
                          <a:schemeClr val="tx1"/>
                        </a:gs>
                        <a:gs pos="0">
                          <a:schemeClr val="tx1"/>
                        </a:gs>
                      </a:gsLst>
                      <a:lin ang="5400000" scaled="0"/>
                    </a:gradFill>
                    <a:effectLst/>
                    <a:uLnTx/>
                    <a:uFillTx/>
                    <a:latin typeface="+mn-lt"/>
                    <a:cs typeface="+mn-cs"/>
                  </a:rPr>
                  <a:t>ExpressRoute</a:t>
                </a:r>
              </a:p>
              <a:p>
                <a:pPr marL="0" marR="0" lvl="0" indent="0" algn="l" defTabSz="932563" eaLnBrk="1" fontAlgn="auto" latinLnBrk="0" hangingPunct="1">
                  <a:lnSpc>
                    <a:spcPct val="90000"/>
                  </a:lnSpc>
                  <a:spcBef>
                    <a:spcPts val="600"/>
                  </a:spcBef>
                  <a:spcAft>
                    <a:spcPts val="0"/>
                  </a:spcAft>
                  <a:buClrTx/>
                  <a:buSzPct val="80000"/>
                  <a:buFontTx/>
                  <a:buNone/>
                  <a:tabLst/>
                  <a:defRPr/>
                </a:pPr>
                <a:r>
                  <a:rPr kumimoji="0" lang="en-US" sz="1400" b="0" i="0" u="none" strike="noStrike" kern="0" cap="none" spc="0" normalizeH="0" baseline="0" noProof="0" dirty="0">
                    <a:ln>
                      <a:noFill/>
                    </a:ln>
                    <a:gradFill>
                      <a:gsLst>
                        <a:gs pos="100000">
                          <a:schemeClr val="tx1"/>
                        </a:gs>
                        <a:gs pos="0">
                          <a:schemeClr val="tx1"/>
                        </a:gs>
                      </a:gsLst>
                      <a:lin ang="5400000" scaled="0"/>
                    </a:gradFill>
                    <a:effectLst/>
                    <a:uLnTx/>
                    <a:uFillTx/>
                    <a:latin typeface="+mn-lt"/>
                    <a:cs typeface="+mn-cs"/>
                  </a:rPr>
                  <a:t>VPN gateways</a:t>
                </a:r>
              </a:p>
            </p:txBody>
          </p:sp>
          <p:sp>
            <p:nvSpPr>
              <p:cNvPr id="168" name="Up-Down Arrow 167"/>
              <p:cNvSpPr/>
              <p:nvPr/>
            </p:nvSpPr>
            <p:spPr bwMode="auto">
              <a:xfrm>
                <a:off x="5869584" y="3989696"/>
                <a:ext cx="365812" cy="1280343"/>
              </a:xfrm>
              <a:prstGeom prst="upDownArrow">
                <a:avLst>
                  <a:gd name="adj1" fmla="val 48203"/>
                  <a:gd name="adj2" fmla="val 59506"/>
                </a:avLst>
              </a:prstGeom>
              <a:solidFill>
                <a:schemeClr val="accent3"/>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ndParaRPr>
              </a:p>
            </p:txBody>
          </p:sp>
          <p:grpSp>
            <p:nvGrpSpPr>
              <p:cNvPr id="169" name="Group 168"/>
              <p:cNvGrpSpPr/>
              <p:nvPr/>
            </p:nvGrpSpPr>
            <p:grpSpPr>
              <a:xfrm rot="10800000">
                <a:off x="8085343" y="3954697"/>
                <a:ext cx="224848" cy="2268038"/>
                <a:chOff x="2990234" y="3886893"/>
                <a:chExt cx="776660" cy="2396174"/>
              </a:xfrm>
            </p:grpSpPr>
            <p:cxnSp>
              <p:nvCxnSpPr>
                <p:cNvPr id="171" name="Straight Connector 170"/>
                <p:cNvCxnSpPr/>
                <p:nvPr/>
              </p:nvCxnSpPr>
              <p:spPr>
                <a:xfrm>
                  <a:off x="2990234" y="3886893"/>
                  <a:ext cx="0" cy="2396173"/>
                </a:xfrm>
                <a:prstGeom prst="line">
                  <a:avLst/>
                </a:prstGeom>
                <a:noFill/>
                <a:ln w="76200" cap="flat" cmpd="sng" algn="ctr">
                  <a:solidFill>
                    <a:schemeClr val="accent3"/>
                  </a:solidFill>
                  <a:prstDash val="solid"/>
                  <a:miter lim="800000"/>
                </a:ln>
                <a:effectLst/>
              </p:spPr>
            </p:cxnSp>
            <p:cxnSp>
              <p:nvCxnSpPr>
                <p:cNvPr id="172" name="Straight Connector 171"/>
                <p:cNvCxnSpPr/>
                <p:nvPr/>
              </p:nvCxnSpPr>
              <p:spPr>
                <a:xfrm>
                  <a:off x="3766894" y="3886894"/>
                  <a:ext cx="0" cy="2396173"/>
                </a:xfrm>
                <a:prstGeom prst="line">
                  <a:avLst/>
                </a:prstGeom>
                <a:noFill/>
                <a:ln w="76200" cap="flat" cmpd="sng" algn="ctr">
                  <a:solidFill>
                    <a:schemeClr val="accent3"/>
                  </a:solidFill>
                  <a:prstDash val="solid"/>
                  <a:miter lim="800000"/>
                </a:ln>
                <a:effectLst/>
              </p:spPr>
            </p:cxnSp>
            <p:cxnSp>
              <p:nvCxnSpPr>
                <p:cNvPr id="170" name="Straight Connector 169"/>
                <p:cNvCxnSpPr/>
                <p:nvPr/>
              </p:nvCxnSpPr>
              <p:spPr>
                <a:xfrm>
                  <a:off x="3378564" y="3886893"/>
                  <a:ext cx="0" cy="2396172"/>
                </a:xfrm>
                <a:prstGeom prst="line">
                  <a:avLst/>
                </a:prstGeom>
                <a:noFill/>
                <a:ln w="41275" cap="flat" cmpd="sng" algn="ctr">
                  <a:solidFill>
                    <a:schemeClr val="accent3"/>
                  </a:solidFill>
                  <a:prstDash val="dashDot"/>
                  <a:miter lim="800000"/>
                </a:ln>
                <a:effectLst/>
              </p:spPr>
            </p:cxnSp>
          </p:grpSp>
          <p:pic>
            <p:nvPicPr>
              <p:cNvPr id="287" name="Picture 2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15271" y="3919792"/>
                <a:ext cx="396830" cy="396830"/>
              </a:xfrm>
              <a:prstGeom prst="rect">
                <a:avLst/>
              </a:prstGeom>
            </p:spPr>
          </p:pic>
        </p:grpSp>
        <p:grpSp>
          <p:nvGrpSpPr>
            <p:cNvPr id="56" name="Group 55"/>
            <p:cNvGrpSpPr/>
            <p:nvPr/>
          </p:nvGrpSpPr>
          <p:grpSpPr>
            <a:xfrm>
              <a:off x="3932262" y="4696986"/>
              <a:ext cx="1893243" cy="2297043"/>
              <a:chOff x="1078644" y="2944892"/>
              <a:chExt cx="2747571" cy="3760255"/>
            </a:xfrm>
          </p:grpSpPr>
          <p:sp>
            <p:nvSpPr>
              <p:cNvPr id="57"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82" name="Group 181"/>
            <p:cNvGrpSpPr/>
            <p:nvPr/>
          </p:nvGrpSpPr>
          <p:grpSpPr>
            <a:xfrm>
              <a:off x="6884999" y="5906109"/>
              <a:ext cx="891550" cy="1087920"/>
              <a:chOff x="1078644" y="2944892"/>
              <a:chExt cx="2747571" cy="3760255"/>
            </a:xfrm>
          </p:grpSpPr>
          <p:sp>
            <p:nvSpPr>
              <p:cNvPr id="183"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4"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5"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6"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7"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8"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9"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0"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1"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2"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3"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4"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4220" y="4262883"/>
            <a:ext cx="450683" cy="450683"/>
          </a:xfrm>
          <a:prstGeom prst="rect">
            <a:avLst/>
          </a:prstGeom>
        </p:spPr>
      </p:pic>
      <p:grpSp>
        <p:nvGrpSpPr>
          <p:cNvPr id="295" name="Group 294"/>
          <p:cNvGrpSpPr/>
          <p:nvPr/>
        </p:nvGrpSpPr>
        <p:grpSpPr>
          <a:xfrm>
            <a:off x="9216200" y="485287"/>
            <a:ext cx="868680" cy="64452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98" name="Group 297"/>
          <p:cNvGrpSpPr/>
          <p:nvPr/>
        </p:nvGrpSpPr>
        <p:grpSpPr>
          <a:xfrm>
            <a:off x="10084992" y="485287"/>
            <a:ext cx="959988" cy="647700"/>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314" name="TextBox 313"/>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15"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sp>
        <p:nvSpPr>
          <p:cNvPr id="317" name="Rectangle 316"/>
          <p:cNvSpPr/>
          <p:nvPr/>
        </p:nvSpPr>
        <p:spPr bwMode="auto">
          <a:xfrm>
            <a:off x="10131515"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8" name="Group 317"/>
          <p:cNvGrpSpPr/>
          <p:nvPr/>
        </p:nvGrpSpPr>
        <p:grpSpPr>
          <a:xfrm>
            <a:off x="8418690" y="479425"/>
            <a:ext cx="868680" cy="64452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dirty="0">
                <a:solidFill>
                  <a:srgbClr val="505050"/>
                </a:solidFill>
              </a:endParaRPr>
            </a:p>
          </p:txBody>
        </p:sp>
      </p:grpSp>
    </p:spTree>
    <p:extLst>
      <p:ext uri="{BB962C8B-B14F-4D97-AF65-F5344CB8AC3E}">
        <p14:creationId xmlns:p14="http://schemas.microsoft.com/office/powerpoint/2010/main" val="33385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288"/>
                                        </p:tgtEl>
                                        <p:attrNameLst>
                                          <p:attrName>style.visibility</p:attrName>
                                        </p:attrNameLst>
                                      </p:cBhvr>
                                      <p:to>
                                        <p:strVal val="visible"/>
                                      </p:to>
                                    </p:set>
                                    <p:animEffect transition="in" filter="fade">
                                      <p:cBhvr>
                                        <p:cTn id="26" dur="500"/>
                                        <p:tgtEl>
                                          <p:spTgt spid="288"/>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lstStyle/>
          <a:p>
            <a:r>
              <a:rPr lang="en-US" dirty="0"/>
              <a:t>Virtual Network</a:t>
            </a:r>
          </a:p>
        </p:txBody>
      </p:sp>
      <p:grpSp>
        <p:nvGrpSpPr>
          <p:cNvPr id="295" name="Group 294"/>
          <p:cNvGrpSpPr/>
          <p:nvPr/>
        </p:nvGrpSpPr>
        <p:grpSpPr>
          <a:xfrm>
            <a:off x="9216200" y="485287"/>
            <a:ext cx="868680" cy="64452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98" name="Group 297"/>
          <p:cNvGrpSpPr/>
          <p:nvPr/>
        </p:nvGrpSpPr>
        <p:grpSpPr>
          <a:xfrm>
            <a:off x="10084992" y="485287"/>
            <a:ext cx="959988" cy="647700"/>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314" name="TextBox 313"/>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15"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sp>
        <p:nvSpPr>
          <p:cNvPr id="317" name="Rectangle 316"/>
          <p:cNvSpPr/>
          <p:nvPr/>
        </p:nvSpPr>
        <p:spPr bwMode="auto">
          <a:xfrm>
            <a:off x="10131515"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8" name="Group 317"/>
          <p:cNvGrpSpPr/>
          <p:nvPr/>
        </p:nvGrpSpPr>
        <p:grpSpPr>
          <a:xfrm>
            <a:off x="8418690" y="479425"/>
            <a:ext cx="868680" cy="64452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dirty="0">
                <a:solidFill>
                  <a:srgbClr val="505050"/>
                </a:solidFill>
              </a:endParaRPr>
            </a:p>
          </p:txBody>
        </p:sp>
      </p:grpSp>
      <p:sp>
        <p:nvSpPr>
          <p:cNvPr id="16" name="Content Placeholder 2">
            <a:extLst>
              <a:ext uri="{FF2B5EF4-FFF2-40B4-BE49-F238E27FC236}">
                <a16:creationId xmlns:a16="http://schemas.microsoft.com/office/drawing/2014/main" id="{7C2F346B-EA8A-434A-AEF8-81A44D1D9D2C}"/>
              </a:ext>
            </a:extLst>
          </p:cNvPr>
          <p:cNvSpPr txBox="1">
            <a:spLocks/>
          </p:cNvSpPr>
          <p:nvPr/>
        </p:nvSpPr>
        <p:spPr>
          <a:xfrm>
            <a:off x="278830" y="1157066"/>
            <a:ext cx="11173968" cy="4956048"/>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dirty="0"/>
              <a:t>Your virtual branch office/data center in the cloud</a:t>
            </a:r>
          </a:p>
          <a:p>
            <a:pPr lvl="1">
              <a:spcBef>
                <a:spcPts val="1200"/>
              </a:spcBef>
            </a:pPr>
            <a:r>
              <a:rPr lang="en-US" sz="2000" dirty="0"/>
              <a:t>Allows customers to extend their Enterprise Networks into Microsoft Azure</a:t>
            </a:r>
          </a:p>
          <a:p>
            <a:pPr lvl="1">
              <a:spcBef>
                <a:spcPts val="1200"/>
              </a:spcBef>
            </a:pPr>
            <a:r>
              <a:rPr lang="en-US" sz="2000" dirty="0"/>
              <a:t>Networking on-ramp for migrating existing apps and services to Microsoft Azure</a:t>
            </a:r>
          </a:p>
          <a:p>
            <a:pPr lvl="1">
              <a:spcBef>
                <a:spcPts val="1200"/>
              </a:spcBef>
            </a:pPr>
            <a:r>
              <a:rPr lang="en-US" sz="2000" dirty="0"/>
              <a:t>Allows customers to run hybrid apps that span the cloud and their on-premises setup</a:t>
            </a:r>
          </a:p>
          <a:p>
            <a:pPr>
              <a:spcBef>
                <a:spcPts val="1200"/>
              </a:spcBef>
            </a:pPr>
            <a:r>
              <a:rPr lang="en-US" sz="2400" dirty="0"/>
              <a:t>A protected private virtual network in the cloud</a:t>
            </a:r>
          </a:p>
          <a:p>
            <a:pPr lvl="1">
              <a:spcBef>
                <a:spcPts val="1200"/>
              </a:spcBef>
            </a:pPr>
            <a:r>
              <a:rPr lang="en-US" sz="2000" dirty="0"/>
              <a:t>Logical isolation with control over network</a:t>
            </a:r>
          </a:p>
          <a:p>
            <a:pPr lvl="1">
              <a:spcBef>
                <a:spcPts val="1200"/>
              </a:spcBef>
            </a:pPr>
            <a:r>
              <a:rPr lang="en-US" sz="2000" dirty="0"/>
              <a:t>Create subnets with your private IP addresses</a:t>
            </a:r>
          </a:p>
          <a:p>
            <a:pPr lvl="1">
              <a:spcBef>
                <a:spcPts val="1200"/>
              </a:spcBef>
            </a:pPr>
            <a:r>
              <a:rPr lang="en-US" sz="2000" dirty="0"/>
              <a:t>Stable and persistent private IP addresses</a:t>
            </a:r>
          </a:p>
        </p:txBody>
      </p:sp>
      <p:sp>
        <p:nvSpPr>
          <p:cNvPr id="59" name="Freeform 95">
            <a:extLst>
              <a:ext uri="{FF2B5EF4-FFF2-40B4-BE49-F238E27FC236}">
                <a16:creationId xmlns:a16="http://schemas.microsoft.com/office/drawing/2014/main" id="{71F27F82-CE0A-42AC-9D5E-12F0E85671D4}"/>
              </a:ext>
            </a:extLst>
          </p:cNvPr>
          <p:cNvSpPr>
            <a:spLocks/>
          </p:cNvSpPr>
          <p:nvPr/>
        </p:nvSpPr>
        <p:spPr bwMode="auto">
          <a:xfrm flipH="1">
            <a:off x="6151831" y="3077820"/>
            <a:ext cx="6172200" cy="35436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D83B01"/>
          </a:solidFill>
          <a:ln w="28575">
            <a:noFill/>
            <a:round/>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0" name="Rounded Rectangle 72">
            <a:extLst>
              <a:ext uri="{FF2B5EF4-FFF2-40B4-BE49-F238E27FC236}">
                <a16:creationId xmlns:a16="http://schemas.microsoft.com/office/drawing/2014/main" id="{0CBF96E4-BF95-4884-9552-843C27E04157}"/>
              </a:ext>
            </a:extLst>
          </p:cNvPr>
          <p:cNvSpPr/>
          <p:nvPr/>
        </p:nvSpPr>
        <p:spPr>
          <a:xfrm>
            <a:off x="7269506" y="4233435"/>
            <a:ext cx="4368725" cy="1991322"/>
          </a:xfrm>
          <a:prstGeom prst="roundRect">
            <a:avLst>
              <a:gd name="adj" fmla="val 7613"/>
            </a:avLst>
          </a:prstGeom>
          <a:solidFill>
            <a:srgbClr val="4F81BD"/>
          </a:solidFill>
          <a:ln w="25400" cap="flat" cmpd="sng" algn="ctr">
            <a:solidFill>
              <a:srgbClr val="4F81BD">
                <a:shade val="50000"/>
              </a:srgbClr>
            </a:solidFill>
            <a:prstDash val="solid"/>
          </a:ln>
          <a:effectLst/>
        </p:spPr>
        <p:txBody>
          <a:bodyPr rtlCol="0" anchor="ctr"/>
          <a:lstStyle/>
          <a:p>
            <a:pPr algn="ctr" defTabSz="914400">
              <a:defRPr/>
            </a:pPr>
            <a:endParaRPr lang="en-US" sz="2800" kern="0" dirty="0">
              <a:solidFill>
                <a:srgbClr val="FFFFFF"/>
              </a:solidFill>
              <a:latin typeface="Calibri"/>
            </a:endParaRPr>
          </a:p>
        </p:txBody>
      </p:sp>
      <p:sp>
        <p:nvSpPr>
          <p:cNvPr id="61" name="TextBox 60">
            <a:extLst>
              <a:ext uri="{FF2B5EF4-FFF2-40B4-BE49-F238E27FC236}">
                <a16:creationId xmlns:a16="http://schemas.microsoft.com/office/drawing/2014/main" id="{C7820E92-06FD-4C41-B4CE-9D8A1F52DB86}"/>
              </a:ext>
            </a:extLst>
          </p:cNvPr>
          <p:cNvSpPr txBox="1"/>
          <p:nvPr/>
        </p:nvSpPr>
        <p:spPr>
          <a:xfrm>
            <a:off x="8403593" y="6159797"/>
            <a:ext cx="2167838" cy="461665"/>
          </a:xfrm>
          <a:prstGeom prst="rect">
            <a:avLst/>
          </a:prstGeom>
          <a:noFill/>
        </p:spPr>
        <p:txBody>
          <a:bodyPr wrap="none" rtlCol="0">
            <a:spAutoFit/>
          </a:bodyPr>
          <a:lstStyle/>
          <a:p>
            <a:pPr defTabSz="914400"/>
            <a:r>
              <a:rPr lang="en-US" sz="2400" dirty="0">
                <a:solidFill>
                  <a:srgbClr val="FFFFFF"/>
                </a:solidFill>
                <a:latin typeface="Calibri"/>
              </a:rPr>
              <a:t>Virtual Network</a:t>
            </a:r>
          </a:p>
        </p:txBody>
      </p:sp>
      <p:grpSp>
        <p:nvGrpSpPr>
          <p:cNvPr id="66" name="Group 65">
            <a:extLst>
              <a:ext uri="{FF2B5EF4-FFF2-40B4-BE49-F238E27FC236}">
                <a16:creationId xmlns:a16="http://schemas.microsoft.com/office/drawing/2014/main" id="{250BAE73-6A9B-4DCC-81AD-CA92BFDC958E}"/>
              </a:ext>
            </a:extLst>
          </p:cNvPr>
          <p:cNvGrpSpPr/>
          <p:nvPr/>
        </p:nvGrpSpPr>
        <p:grpSpPr>
          <a:xfrm>
            <a:off x="10495231" y="4411662"/>
            <a:ext cx="893424" cy="1672939"/>
            <a:chOff x="10430213" y="4262723"/>
            <a:chExt cx="893424" cy="1672939"/>
          </a:xfrm>
        </p:grpSpPr>
        <p:sp>
          <p:nvSpPr>
            <p:cNvPr id="67" name="TextBox 66">
              <a:extLst>
                <a:ext uri="{FF2B5EF4-FFF2-40B4-BE49-F238E27FC236}">
                  <a16:creationId xmlns:a16="http://schemas.microsoft.com/office/drawing/2014/main" id="{2F87C6BB-F48E-4F15-BCF6-FD59C9C5A225}"/>
                </a:ext>
              </a:extLst>
            </p:cNvPr>
            <p:cNvSpPr txBox="1"/>
            <p:nvPr/>
          </p:nvSpPr>
          <p:spPr>
            <a:xfrm>
              <a:off x="10430213" y="5492465"/>
              <a:ext cx="893424" cy="443197"/>
            </a:xfrm>
            <a:prstGeom prst="rect">
              <a:avLst/>
            </a:prstGeom>
            <a:noFill/>
          </p:spPr>
          <p:txBody>
            <a:bodyPr wrap="square" lIns="0" tIns="0" rIns="0" bIns="0" rtlCol="0" anchor="ctr">
              <a:spAutoFit/>
            </a:bodyPr>
            <a:lstStyle/>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Frontend</a:t>
              </a:r>
            </a:p>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10.1/16</a:t>
              </a:r>
            </a:p>
          </p:txBody>
        </p:sp>
        <p:grpSp>
          <p:nvGrpSpPr>
            <p:cNvPr id="68" name="Group 67">
              <a:extLst>
                <a:ext uri="{FF2B5EF4-FFF2-40B4-BE49-F238E27FC236}">
                  <a16:creationId xmlns:a16="http://schemas.microsoft.com/office/drawing/2014/main" id="{1A691A20-F3B0-40B6-A4A9-F3D83D0EA01A}"/>
                </a:ext>
              </a:extLst>
            </p:cNvPr>
            <p:cNvGrpSpPr/>
            <p:nvPr/>
          </p:nvGrpSpPr>
          <p:grpSpPr>
            <a:xfrm>
              <a:off x="10430213" y="4262723"/>
              <a:ext cx="893424" cy="1172757"/>
              <a:chOff x="6027733" y="2131654"/>
              <a:chExt cx="660349" cy="866811"/>
            </a:xfrm>
          </p:grpSpPr>
          <p:sp>
            <p:nvSpPr>
              <p:cNvPr id="69" name="Rounded Rectangle 81">
                <a:extLst>
                  <a:ext uri="{FF2B5EF4-FFF2-40B4-BE49-F238E27FC236}">
                    <a16:creationId xmlns:a16="http://schemas.microsoft.com/office/drawing/2014/main" id="{77C38038-0614-4078-9DFA-C6F59F9EBF4A}"/>
                  </a:ext>
                </a:extLst>
              </p:cNvPr>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70" name="Group 69">
                <a:extLst>
                  <a:ext uri="{FF2B5EF4-FFF2-40B4-BE49-F238E27FC236}">
                    <a16:creationId xmlns:a16="http://schemas.microsoft.com/office/drawing/2014/main" id="{7F8E507E-9C2E-4FBC-874D-CC85A4E3233F}"/>
                  </a:ext>
                </a:extLst>
              </p:cNvPr>
              <p:cNvGrpSpPr/>
              <p:nvPr/>
            </p:nvGrpSpPr>
            <p:grpSpPr>
              <a:xfrm>
                <a:off x="6093279" y="2187723"/>
                <a:ext cx="529256" cy="754672"/>
                <a:chOff x="4045739" y="2177015"/>
                <a:chExt cx="529256" cy="754672"/>
              </a:xfrm>
            </p:grpSpPr>
            <p:pic>
              <p:nvPicPr>
                <p:cNvPr id="71" name="Picture 70">
                  <a:extLst>
                    <a:ext uri="{FF2B5EF4-FFF2-40B4-BE49-F238E27FC236}">
                      <a16:creationId xmlns:a16="http://schemas.microsoft.com/office/drawing/2014/main" id="{88FB7CCC-00F5-4949-8105-6BE3D977BDC1}"/>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72" name="Picture 71">
                  <a:extLst>
                    <a:ext uri="{FF2B5EF4-FFF2-40B4-BE49-F238E27FC236}">
                      <a16:creationId xmlns:a16="http://schemas.microsoft.com/office/drawing/2014/main" id="{30001CD0-CA26-4814-A0C2-8906FE336E39}"/>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73" name="Picture 72">
                  <a:extLst>
                    <a:ext uri="{FF2B5EF4-FFF2-40B4-BE49-F238E27FC236}">
                      <a16:creationId xmlns:a16="http://schemas.microsoft.com/office/drawing/2014/main" id="{756268C4-9D07-4E9F-8CE7-9C5B0B6A8FCC}"/>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75" name="Group 74">
            <a:extLst>
              <a:ext uri="{FF2B5EF4-FFF2-40B4-BE49-F238E27FC236}">
                <a16:creationId xmlns:a16="http://schemas.microsoft.com/office/drawing/2014/main" id="{C6267928-A0F0-4585-9D47-A75DFB4331F2}"/>
              </a:ext>
            </a:extLst>
          </p:cNvPr>
          <p:cNvGrpSpPr/>
          <p:nvPr/>
        </p:nvGrpSpPr>
        <p:grpSpPr>
          <a:xfrm>
            <a:off x="9438919" y="4411662"/>
            <a:ext cx="893424" cy="1672939"/>
            <a:chOff x="9058613" y="4262723"/>
            <a:chExt cx="893424" cy="1672939"/>
          </a:xfrm>
        </p:grpSpPr>
        <p:sp>
          <p:nvSpPr>
            <p:cNvPr id="76" name="TextBox 75">
              <a:extLst>
                <a:ext uri="{FF2B5EF4-FFF2-40B4-BE49-F238E27FC236}">
                  <a16:creationId xmlns:a16="http://schemas.microsoft.com/office/drawing/2014/main" id="{8A36F35E-D243-4BA4-80B0-BCB35EB2A4D1}"/>
                </a:ext>
              </a:extLst>
            </p:cNvPr>
            <p:cNvSpPr txBox="1"/>
            <p:nvPr/>
          </p:nvSpPr>
          <p:spPr>
            <a:xfrm>
              <a:off x="9062010" y="5492465"/>
              <a:ext cx="886631" cy="443197"/>
            </a:xfrm>
            <a:prstGeom prst="rect">
              <a:avLst/>
            </a:prstGeom>
            <a:noFill/>
          </p:spPr>
          <p:txBody>
            <a:bodyPr wrap="square" lIns="0" tIns="0" rIns="0" bIns="0" rtlCol="0" anchor="ctr">
              <a:spAutoFit/>
            </a:bodyPr>
            <a:lstStyle/>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Mid-tier</a:t>
              </a:r>
            </a:p>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10.2/16</a:t>
              </a:r>
            </a:p>
          </p:txBody>
        </p:sp>
        <p:grpSp>
          <p:nvGrpSpPr>
            <p:cNvPr id="77" name="Group 76">
              <a:extLst>
                <a:ext uri="{FF2B5EF4-FFF2-40B4-BE49-F238E27FC236}">
                  <a16:creationId xmlns:a16="http://schemas.microsoft.com/office/drawing/2014/main" id="{8F408807-3B49-4B38-B844-ACF1F6A44DBA}"/>
                </a:ext>
              </a:extLst>
            </p:cNvPr>
            <p:cNvGrpSpPr/>
            <p:nvPr/>
          </p:nvGrpSpPr>
          <p:grpSpPr>
            <a:xfrm>
              <a:off x="9058613" y="4262723"/>
              <a:ext cx="893424" cy="1172757"/>
              <a:chOff x="5111286" y="2128637"/>
              <a:chExt cx="660349" cy="866811"/>
            </a:xfrm>
          </p:grpSpPr>
          <p:sp>
            <p:nvSpPr>
              <p:cNvPr id="78" name="Rounded Rectangle 89">
                <a:extLst>
                  <a:ext uri="{FF2B5EF4-FFF2-40B4-BE49-F238E27FC236}">
                    <a16:creationId xmlns:a16="http://schemas.microsoft.com/office/drawing/2014/main" id="{99412FC1-57AA-4E5E-9139-C0ED134BD95F}"/>
                  </a:ext>
                </a:extLst>
              </p:cNvPr>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79" name="Group 78">
                <a:extLst>
                  <a:ext uri="{FF2B5EF4-FFF2-40B4-BE49-F238E27FC236}">
                    <a16:creationId xmlns:a16="http://schemas.microsoft.com/office/drawing/2014/main" id="{65AB45BC-81D2-4C0D-90D5-F181F7F2F9EF}"/>
                  </a:ext>
                </a:extLst>
              </p:cNvPr>
              <p:cNvGrpSpPr/>
              <p:nvPr/>
            </p:nvGrpSpPr>
            <p:grpSpPr>
              <a:xfrm>
                <a:off x="5176832" y="2184706"/>
                <a:ext cx="529256" cy="754672"/>
                <a:chOff x="4045739" y="2177015"/>
                <a:chExt cx="529256" cy="754672"/>
              </a:xfrm>
            </p:grpSpPr>
            <p:pic>
              <p:nvPicPr>
                <p:cNvPr id="80" name="Picture 79">
                  <a:extLst>
                    <a:ext uri="{FF2B5EF4-FFF2-40B4-BE49-F238E27FC236}">
                      <a16:creationId xmlns:a16="http://schemas.microsoft.com/office/drawing/2014/main" id="{2F0D17E4-4947-4B4E-8004-C1F10946C4E2}"/>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81" name="Picture 80">
                  <a:extLst>
                    <a:ext uri="{FF2B5EF4-FFF2-40B4-BE49-F238E27FC236}">
                      <a16:creationId xmlns:a16="http://schemas.microsoft.com/office/drawing/2014/main" id="{2A772B2A-6652-43E4-8B8A-DF777BDF31B5}"/>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82" name="Picture 81">
                  <a:extLst>
                    <a:ext uri="{FF2B5EF4-FFF2-40B4-BE49-F238E27FC236}">
                      <a16:creationId xmlns:a16="http://schemas.microsoft.com/office/drawing/2014/main" id="{314AD12D-C142-4F3A-9C18-35457FE13BD4}"/>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83" name="Group 82">
            <a:extLst>
              <a:ext uri="{FF2B5EF4-FFF2-40B4-BE49-F238E27FC236}">
                <a16:creationId xmlns:a16="http://schemas.microsoft.com/office/drawing/2014/main" id="{29B5DBEC-DE85-4CCD-9CD6-A4C9F2FEEAF0}"/>
              </a:ext>
            </a:extLst>
          </p:cNvPr>
          <p:cNvGrpSpPr/>
          <p:nvPr/>
        </p:nvGrpSpPr>
        <p:grpSpPr>
          <a:xfrm>
            <a:off x="8361631" y="4411662"/>
            <a:ext cx="893424" cy="1672939"/>
            <a:chOff x="7692915" y="4262723"/>
            <a:chExt cx="893424" cy="1672939"/>
          </a:xfrm>
        </p:grpSpPr>
        <p:sp>
          <p:nvSpPr>
            <p:cNvPr id="84" name="TextBox 83">
              <a:extLst>
                <a:ext uri="{FF2B5EF4-FFF2-40B4-BE49-F238E27FC236}">
                  <a16:creationId xmlns:a16="http://schemas.microsoft.com/office/drawing/2014/main" id="{49035429-0ABB-4F47-81C2-E37D6FD523FF}"/>
                </a:ext>
              </a:extLst>
            </p:cNvPr>
            <p:cNvSpPr txBox="1"/>
            <p:nvPr/>
          </p:nvSpPr>
          <p:spPr>
            <a:xfrm>
              <a:off x="7692915" y="5492465"/>
              <a:ext cx="893424" cy="443197"/>
            </a:xfrm>
            <a:prstGeom prst="rect">
              <a:avLst/>
            </a:prstGeom>
            <a:noFill/>
          </p:spPr>
          <p:txBody>
            <a:bodyPr wrap="square" lIns="0" tIns="0" rIns="0" bIns="0" rtlCol="0" anchor="ctr">
              <a:spAutoFit/>
            </a:bodyPr>
            <a:lstStyle/>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Backend</a:t>
              </a:r>
            </a:p>
            <a:p>
              <a:pPr algn="ctr" defTabSz="914400">
                <a:lnSpc>
                  <a:spcPct val="90000"/>
                </a:lnSpc>
              </a:pPr>
              <a:r>
                <a:rPr lang="en-US" sz="1600" dirty="0">
                  <a:solidFill>
                    <a:srgbClr val="FFFFFF"/>
                  </a:solidFill>
                  <a:effectLst>
                    <a:outerShdw blurRad="38100" dist="38100" dir="2700000" algn="tl">
                      <a:srgbClr val="000000">
                        <a:alpha val="43137"/>
                      </a:srgbClr>
                    </a:outerShdw>
                  </a:effectLst>
                  <a:latin typeface="Calibri"/>
                </a:rPr>
                <a:t>10.3/16</a:t>
              </a:r>
            </a:p>
          </p:txBody>
        </p:sp>
        <p:grpSp>
          <p:nvGrpSpPr>
            <p:cNvPr id="85" name="Group 84">
              <a:extLst>
                <a:ext uri="{FF2B5EF4-FFF2-40B4-BE49-F238E27FC236}">
                  <a16:creationId xmlns:a16="http://schemas.microsoft.com/office/drawing/2014/main" id="{B6DBAAD3-3CAC-4B8D-966B-FD9F3096D04C}"/>
                </a:ext>
              </a:extLst>
            </p:cNvPr>
            <p:cNvGrpSpPr/>
            <p:nvPr/>
          </p:nvGrpSpPr>
          <p:grpSpPr>
            <a:xfrm>
              <a:off x="7692915" y="4262723"/>
              <a:ext cx="893424" cy="1172757"/>
              <a:chOff x="3981473" y="2128637"/>
              <a:chExt cx="660349" cy="866811"/>
            </a:xfrm>
          </p:grpSpPr>
          <p:sp>
            <p:nvSpPr>
              <p:cNvPr id="86" name="Rounded Rectangle 97">
                <a:extLst>
                  <a:ext uri="{FF2B5EF4-FFF2-40B4-BE49-F238E27FC236}">
                    <a16:creationId xmlns:a16="http://schemas.microsoft.com/office/drawing/2014/main" id="{B74FFB11-0FAF-456F-A200-738B73C4D071}"/>
                  </a:ext>
                </a:extLst>
              </p:cNvPr>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87" name="Group 86">
                <a:extLst>
                  <a:ext uri="{FF2B5EF4-FFF2-40B4-BE49-F238E27FC236}">
                    <a16:creationId xmlns:a16="http://schemas.microsoft.com/office/drawing/2014/main" id="{DBDD815A-FC88-4468-8BEE-6CA254680C16}"/>
                  </a:ext>
                </a:extLst>
              </p:cNvPr>
              <p:cNvGrpSpPr/>
              <p:nvPr/>
            </p:nvGrpSpPr>
            <p:grpSpPr>
              <a:xfrm>
                <a:off x="4047019" y="2184706"/>
                <a:ext cx="529256" cy="754672"/>
                <a:chOff x="4045739" y="2177015"/>
                <a:chExt cx="529256" cy="754672"/>
              </a:xfrm>
            </p:grpSpPr>
            <p:pic>
              <p:nvPicPr>
                <p:cNvPr id="88" name="Picture 87">
                  <a:extLst>
                    <a:ext uri="{FF2B5EF4-FFF2-40B4-BE49-F238E27FC236}">
                      <a16:creationId xmlns:a16="http://schemas.microsoft.com/office/drawing/2014/main" id="{074657D7-9630-4472-8A5F-8E01DF1CB599}"/>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89" name="Picture 88">
                  <a:extLst>
                    <a:ext uri="{FF2B5EF4-FFF2-40B4-BE49-F238E27FC236}">
                      <a16:creationId xmlns:a16="http://schemas.microsoft.com/office/drawing/2014/main" id="{A95245D7-8992-407B-8104-47758FDBE285}"/>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0" name="Picture 89">
                  <a:extLst>
                    <a:ext uri="{FF2B5EF4-FFF2-40B4-BE49-F238E27FC236}">
                      <a16:creationId xmlns:a16="http://schemas.microsoft.com/office/drawing/2014/main" id="{FC42CE59-ADCB-470F-9687-11E679C122D3}"/>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91" name="Group 90">
            <a:extLst>
              <a:ext uri="{FF2B5EF4-FFF2-40B4-BE49-F238E27FC236}">
                <a16:creationId xmlns:a16="http://schemas.microsoft.com/office/drawing/2014/main" id="{A0562D9E-F094-4308-A5E7-DB35680D7659}"/>
              </a:ext>
            </a:extLst>
          </p:cNvPr>
          <p:cNvGrpSpPr/>
          <p:nvPr/>
        </p:nvGrpSpPr>
        <p:grpSpPr>
          <a:xfrm>
            <a:off x="7461936" y="5275922"/>
            <a:ext cx="701684" cy="776996"/>
            <a:chOff x="1702904" y="3451570"/>
            <a:chExt cx="895250" cy="960646"/>
          </a:xfrm>
        </p:grpSpPr>
        <p:grpSp>
          <p:nvGrpSpPr>
            <p:cNvPr id="92" name="Group 91">
              <a:extLst>
                <a:ext uri="{FF2B5EF4-FFF2-40B4-BE49-F238E27FC236}">
                  <a16:creationId xmlns:a16="http://schemas.microsoft.com/office/drawing/2014/main" id="{1798CECF-CB79-4276-A0BA-FEC16757251E}"/>
                </a:ext>
              </a:extLst>
            </p:cNvPr>
            <p:cNvGrpSpPr/>
            <p:nvPr/>
          </p:nvGrpSpPr>
          <p:grpSpPr>
            <a:xfrm>
              <a:off x="1972774" y="3451570"/>
              <a:ext cx="479392" cy="712232"/>
              <a:chOff x="1972774" y="3451570"/>
              <a:chExt cx="479392" cy="712232"/>
            </a:xfrm>
          </p:grpSpPr>
          <p:pic>
            <p:nvPicPr>
              <p:cNvPr id="94" name="Picture 6" descr="\\magnum\Projects\Microsoft\Cloud Power FY12\Design\Icons\PNGs\Server_2.png">
                <a:extLst>
                  <a:ext uri="{FF2B5EF4-FFF2-40B4-BE49-F238E27FC236}">
                    <a16:creationId xmlns:a16="http://schemas.microsoft.com/office/drawing/2014/main" id="{379310B9-DCA0-4EAC-A98A-CDE094C0EE89}"/>
                  </a:ext>
                </a:extLst>
              </p:cNvPr>
              <p:cNvPicPr>
                <a:picLocks noChangeAspect="1" noChangeArrowheads="1"/>
              </p:cNvPicPr>
              <p:nvPr/>
            </p:nvPicPr>
            <p:blipFill rotWithShape="1">
              <a:blip r:embed="rId4" cstate="print">
                <a:lum bright="100000"/>
              </a:blip>
              <a:srcRect l="24157" r="25929"/>
              <a:stretch/>
            </p:blipFill>
            <p:spPr bwMode="auto">
              <a:xfrm>
                <a:off x="1972774" y="3451570"/>
                <a:ext cx="355510" cy="712232"/>
              </a:xfrm>
              <a:prstGeom prst="rect">
                <a:avLst/>
              </a:prstGeom>
              <a:noFill/>
            </p:spPr>
          </p:pic>
          <p:grpSp>
            <p:nvGrpSpPr>
              <p:cNvPr id="95" name="Group 94">
                <a:extLst>
                  <a:ext uri="{FF2B5EF4-FFF2-40B4-BE49-F238E27FC236}">
                    <a16:creationId xmlns:a16="http://schemas.microsoft.com/office/drawing/2014/main" id="{2D6169C6-082C-43CC-A08A-79113A560C78}"/>
                  </a:ext>
                </a:extLst>
              </p:cNvPr>
              <p:cNvGrpSpPr/>
              <p:nvPr/>
            </p:nvGrpSpPr>
            <p:grpSpPr>
              <a:xfrm>
                <a:off x="2245986" y="3924261"/>
                <a:ext cx="206180" cy="206424"/>
                <a:chOff x="2245986" y="3924261"/>
                <a:chExt cx="206180" cy="206424"/>
              </a:xfrm>
            </p:grpSpPr>
            <p:grpSp>
              <p:nvGrpSpPr>
                <p:cNvPr id="96" name="Group 95">
                  <a:extLst>
                    <a:ext uri="{FF2B5EF4-FFF2-40B4-BE49-F238E27FC236}">
                      <a16:creationId xmlns:a16="http://schemas.microsoft.com/office/drawing/2014/main" id="{F8B8C053-C033-49C3-8761-AF325ECCE654}"/>
                    </a:ext>
                  </a:extLst>
                </p:cNvPr>
                <p:cNvGrpSpPr/>
                <p:nvPr/>
              </p:nvGrpSpPr>
              <p:grpSpPr>
                <a:xfrm>
                  <a:off x="2245986" y="3924261"/>
                  <a:ext cx="206180" cy="206424"/>
                  <a:chOff x="1779323" y="4627897"/>
                  <a:chExt cx="472764" cy="473323"/>
                </a:xfrm>
              </p:grpSpPr>
              <p:sp>
                <p:nvSpPr>
                  <p:cNvPr id="98" name="Isosceles Triangle 97">
                    <a:extLst>
                      <a:ext uri="{FF2B5EF4-FFF2-40B4-BE49-F238E27FC236}">
                        <a16:creationId xmlns:a16="http://schemas.microsoft.com/office/drawing/2014/main" id="{8632B387-6B5C-4AE8-A24B-828DA2897E83}"/>
                      </a:ext>
                    </a:extLst>
                  </p:cNvPr>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9" name="Rectangle 98">
                    <a:extLst>
                      <a:ext uri="{FF2B5EF4-FFF2-40B4-BE49-F238E27FC236}">
                        <a16:creationId xmlns:a16="http://schemas.microsoft.com/office/drawing/2014/main" id="{544A65BE-02AF-41A8-B944-3CEE3270F688}"/>
                      </a:ext>
                    </a:extLst>
                  </p:cNvPr>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0" name="Rectangle 99">
                    <a:extLst>
                      <a:ext uri="{FF2B5EF4-FFF2-40B4-BE49-F238E27FC236}">
                        <a16:creationId xmlns:a16="http://schemas.microsoft.com/office/drawing/2014/main" id="{4D02753C-3EEC-450C-BB6D-B57798E3144E}"/>
                      </a:ext>
                    </a:extLst>
                  </p:cNvPr>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97" name="Isosceles Triangle 96">
                  <a:extLst>
                    <a:ext uri="{FF2B5EF4-FFF2-40B4-BE49-F238E27FC236}">
                      <a16:creationId xmlns:a16="http://schemas.microsoft.com/office/drawing/2014/main" id="{BFE392D8-880A-48E4-A45A-BFC05480AE9C}"/>
                    </a:ext>
                  </a:extLst>
                </p:cNvPr>
                <p:cNvSpPr/>
                <p:nvPr/>
              </p:nvSpPr>
              <p:spPr bwMode="auto">
                <a:xfrm>
                  <a:off x="2304709" y="3989226"/>
                  <a:ext cx="88734" cy="76495"/>
                </a:xfrm>
                <a:prstGeom prst="triangle">
                  <a:avLst/>
                </a:prstGeom>
                <a:solidFill>
                  <a:srgbClr val="0070C0"/>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sp>
          <p:nvSpPr>
            <p:cNvPr id="93" name="Rectangle 92">
              <a:extLst>
                <a:ext uri="{FF2B5EF4-FFF2-40B4-BE49-F238E27FC236}">
                  <a16:creationId xmlns:a16="http://schemas.microsoft.com/office/drawing/2014/main" id="{83E49D2F-95D3-4180-93FF-55AFA859A152}"/>
                </a:ext>
              </a:extLst>
            </p:cNvPr>
            <p:cNvSpPr/>
            <p:nvPr/>
          </p:nvSpPr>
          <p:spPr>
            <a:xfrm>
              <a:off x="1702904" y="4125283"/>
              <a:ext cx="895250" cy="286933"/>
            </a:xfrm>
            <a:prstGeom prst="rect">
              <a:avLst/>
            </a:prstGeom>
          </p:spPr>
          <p:txBody>
            <a:bodyPr wrap="none">
              <a:spAutoFit/>
            </a:bodyPr>
            <a:lstStyle/>
            <a:p>
              <a:pPr marL="0" marR="0" lvl="0" indent="0" algn="ctr" defTabSz="69921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dirty="0">
                  <a:ln>
                    <a:noFill/>
                  </a:ln>
                  <a:gradFill>
                    <a:gsLst>
                      <a:gs pos="0">
                        <a:srgbClr val="FFFFFF"/>
                      </a:gs>
                      <a:gs pos="100000">
                        <a:srgbClr val="FFFFFF"/>
                      </a:gs>
                    </a:gsLst>
                    <a:lin ang="5400000" scaled="0"/>
                  </a:gradFill>
                  <a:effectLst/>
                  <a:uLnTx/>
                  <a:uFillTx/>
                </a:rPr>
                <a:t>AD / DNS</a:t>
              </a:r>
            </a:p>
          </p:txBody>
        </p:sp>
      </p:grpSp>
      <p:sp>
        <p:nvSpPr>
          <p:cNvPr id="101" name="TextBox 100">
            <a:extLst>
              <a:ext uri="{FF2B5EF4-FFF2-40B4-BE49-F238E27FC236}">
                <a16:creationId xmlns:a16="http://schemas.microsoft.com/office/drawing/2014/main" id="{A02208F6-3F97-46E3-BC56-7EC737D6D5E5}"/>
              </a:ext>
            </a:extLst>
          </p:cNvPr>
          <p:cNvSpPr txBox="1"/>
          <p:nvPr/>
        </p:nvSpPr>
        <p:spPr>
          <a:xfrm>
            <a:off x="8590231" y="3546925"/>
            <a:ext cx="1019766" cy="523220"/>
          </a:xfrm>
          <a:prstGeom prst="rect">
            <a:avLst/>
          </a:prstGeom>
          <a:noFill/>
        </p:spPr>
        <p:txBody>
          <a:bodyPr wrap="none" rtlCol="0">
            <a:spAutoFit/>
          </a:bodyPr>
          <a:lstStyle/>
          <a:p>
            <a:pPr defTabSz="914400"/>
            <a:r>
              <a:rPr lang="en-US" sz="2800" dirty="0">
                <a:solidFill>
                  <a:srgbClr val="FFFFFF"/>
                </a:solidFill>
                <a:latin typeface="Calibri"/>
              </a:rPr>
              <a:t>Azure</a:t>
            </a:r>
          </a:p>
        </p:txBody>
      </p:sp>
    </p:spTree>
    <p:extLst>
      <p:ext uri="{BB962C8B-B14F-4D97-AF65-F5344CB8AC3E}">
        <p14:creationId xmlns:p14="http://schemas.microsoft.com/office/powerpoint/2010/main" val="26511253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lstStyle/>
          <a:p>
            <a:r>
              <a:rPr lang="en-US" dirty="0"/>
              <a:t>Network Security Groups	</a:t>
            </a:r>
          </a:p>
        </p:txBody>
      </p:sp>
      <p:grpSp>
        <p:nvGrpSpPr>
          <p:cNvPr id="295" name="Group 294"/>
          <p:cNvGrpSpPr/>
          <p:nvPr/>
        </p:nvGrpSpPr>
        <p:grpSpPr>
          <a:xfrm>
            <a:off x="9216200" y="485287"/>
            <a:ext cx="868680" cy="64452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98" name="Group 297"/>
          <p:cNvGrpSpPr/>
          <p:nvPr/>
        </p:nvGrpSpPr>
        <p:grpSpPr>
          <a:xfrm>
            <a:off x="10084992" y="485287"/>
            <a:ext cx="959988" cy="647700"/>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314" name="TextBox 313"/>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15"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sp>
        <p:nvSpPr>
          <p:cNvPr id="317" name="Rectangle 316"/>
          <p:cNvSpPr/>
          <p:nvPr/>
        </p:nvSpPr>
        <p:spPr bwMode="auto">
          <a:xfrm>
            <a:off x="10131515"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8" name="Group 317"/>
          <p:cNvGrpSpPr/>
          <p:nvPr/>
        </p:nvGrpSpPr>
        <p:grpSpPr>
          <a:xfrm>
            <a:off x="8418690" y="479425"/>
            <a:ext cx="868680" cy="64452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dirty="0">
                <a:solidFill>
                  <a:srgbClr val="505050"/>
                </a:solidFill>
              </a:endParaRPr>
            </a:p>
          </p:txBody>
        </p:sp>
      </p:grpSp>
      <p:sp>
        <p:nvSpPr>
          <p:cNvPr id="16" name="Content Placeholder 2">
            <a:extLst>
              <a:ext uri="{FF2B5EF4-FFF2-40B4-BE49-F238E27FC236}">
                <a16:creationId xmlns:a16="http://schemas.microsoft.com/office/drawing/2014/main" id="{7C2F346B-EA8A-434A-AEF8-81A44D1D9D2C}"/>
              </a:ext>
            </a:extLst>
          </p:cNvPr>
          <p:cNvSpPr txBox="1">
            <a:spLocks/>
          </p:cNvSpPr>
          <p:nvPr/>
        </p:nvSpPr>
        <p:spPr>
          <a:xfrm>
            <a:off x="278830" y="1157066"/>
            <a:ext cx="5659440" cy="4956048"/>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dirty="0"/>
              <a:t>Segment network to meet security needs</a:t>
            </a:r>
          </a:p>
          <a:p>
            <a:pPr>
              <a:spcBef>
                <a:spcPts val="1200"/>
              </a:spcBef>
            </a:pPr>
            <a:r>
              <a:rPr lang="en-US" sz="2400" dirty="0"/>
              <a:t>5 tuple ACLs on both directions</a:t>
            </a:r>
          </a:p>
          <a:p>
            <a:pPr>
              <a:spcBef>
                <a:spcPts val="1200"/>
              </a:spcBef>
            </a:pPr>
            <a:r>
              <a:rPr lang="en-US" sz="2400" dirty="0"/>
              <a:t>Can protect Internet and internal traffic</a:t>
            </a:r>
          </a:p>
          <a:p>
            <a:pPr>
              <a:spcBef>
                <a:spcPts val="1200"/>
              </a:spcBef>
            </a:pPr>
            <a:r>
              <a:rPr lang="en-US" sz="2400" dirty="0"/>
              <a:t>Enables DMZ subnets</a:t>
            </a:r>
          </a:p>
          <a:p>
            <a:pPr>
              <a:spcBef>
                <a:spcPts val="1200"/>
              </a:spcBef>
            </a:pPr>
            <a:r>
              <a:rPr lang="en-US" sz="2400" dirty="0"/>
              <a:t>Associated to subnets/VMs and now NICs</a:t>
            </a:r>
          </a:p>
          <a:p>
            <a:pPr>
              <a:spcBef>
                <a:spcPts val="1200"/>
              </a:spcBef>
            </a:pPr>
            <a:r>
              <a:rPr lang="en-US" sz="2400" dirty="0"/>
              <a:t>ACLs can be updated independent of VMs</a:t>
            </a:r>
          </a:p>
        </p:txBody>
      </p:sp>
      <p:sp>
        <p:nvSpPr>
          <p:cNvPr id="167" name="Rounded Rectangle 217">
            <a:extLst>
              <a:ext uri="{FF2B5EF4-FFF2-40B4-BE49-F238E27FC236}">
                <a16:creationId xmlns:a16="http://schemas.microsoft.com/office/drawing/2014/main" id="{FA9536AF-B092-4615-A45C-42757E8C2043}"/>
              </a:ext>
            </a:extLst>
          </p:cNvPr>
          <p:cNvSpPr/>
          <p:nvPr/>
        </p:nvSpPr>
        <p:spPr>
          <a:xfrm>
            <a:off x="7180824" y="3904452"/>
            <a:ext cx="4784197" cy="1991068"/>
          </a:xfrm>
          <a:prstGeom prst="roundRect">
            <a:avLst>
              <a:gd name="adj" fmla="val 7613"/>
            </a:avLst>
          </a:prstGeom>
          <a:solidFill>
            <a:srgbClr val="002060"/>
          </a:solidFill>
          <a:ln/>
          <a:scene3d>
            <a:camera prst="orthographicFront">
              <a:rot lat="0" lon="0" rev="0"/>
            </a:camera>
            <a:lightRig rig="twoPt" dir="tl"/>
          </a:scene3d>
          <a:sp3d prstMaterial="flat">
            <a:bevelT w="19050" h="31750"/>
          </a:sp3d>
        </p:spPr>
        <p:style>
          <a:lnRef idx="0">
            <a:schemeClr val="accent3"/>
          </a:lnRef>
          <a:fillRef idx="3">
            <a:schemeClr val="accent3"/>
          </a:fillRef>
          <a:effectRef idx="3">
            <a:schemeClr val="accent3"/>
          </a:effectRef>
          <a:fontRef idx="minor">
            <a:schemeClr val="lt1"/>
          </a:fontRef>
        </p:style>
        <p:txBody>
          <a:bodyPr rtlCol="0" anchor="ctr"/>
          <a:lstStyle/>
          <a:p>
            <a:pPr algn="ctr" defTabSz="914309">
              <a:defRPr/>
            </a:pPr>
            <a:endParaRPr lang="en-US" sz="2800" kern="0">
              <a:solidFill>
                <a:srgbClr val="FFFFFF"/>
              </a:solidFill>
              <a:latin typeface="Calibri"/>
            </a:endParaRPr>
          </a:p>
        </p:txBody>
      </p:sp>
      <p:sp>
        <p:nvSpPr>
          <p:cNvPr id="168" name="TextBox 167">
            <a:extLst>
              <a:ext uri="{FF2B5EF4-FFF2-40B4-BE49-F238E27FC236}">
                <a16:creationId xmlns:a16="http://schemas.microsoft.com/office/drawing/2014/main" id="{8D7E5E8E-0044-465F-9AE6-F8BD40C2CD20}"/>
              </a:ext>
            </a:extLst>
          </p:cNvPr>
          <p:cNvSpPr txBox="1"/>
          <p:nvPr/>
        </p:nvSpPr>
        <p:spPr>
          <a:xfrm>
            <a:off x="5843981" y="5874655"/>
            <a:ext cx="2498954" cy="523220"/>
          </a:xfrm>
          <a:prstGeom prst="rect">
            <a:avLst/>
          </a:prstGeom>
          <a:noFill/>
        </p:spPr>
        <p:txBody>
          <a:bodyPr wrap="none" rtlCol="0">
            <a:spAutoFit/>
          </a:bodyPr>
          <a:lstStyle/>
          <a:p>
            <a:pPr algn="ctr" defTabSz="914309"/>
            <a:r>
              <a:rPr lang="en-US" sz="2800" dirty="0">
                <a:solidFill>
                  <a:srgbClr val="FFFFFF"/>
                </a:solidFill>
                <a:effectLst>
                  <a:outerShdw blurRad="38100" dist="38100" dir="2700000" algn="tl">
                    <a:srgbClr val="000000">
                      <a:alpha val="43137"/>
                    </a:srgbClr>
                  </a:outerShdw>
                </a:effectLst>
                <a:latin typeface="Calibri"/>
              </a:rPr>
              <a:t>Virtual Network</a:t>
            </a:r>
            <a:endParaRPr lang="en-US" sz="2800" dirty="0">
              <a:solidFill>
                <a:srgbClr val="FFFFFF"/>
              </a:solidFill>
              <a:latin typeface="Calibri"/>
            </a:endParaRPr>
          </a:p>
        </p:txBody>
      </p:sp>
      <p:sp>
        <p:nvSpPr>
          <p:cNvPr id="169" name="TextBox 168">
            <a:extLst>
              <a:ext uri="{FF2B5EF4-FFF2-40B4-BE49-F238E27FC236}">
                <a16:creationId xmlns:a16="http://schemas.microsoft.com/office/drawing/2014/main" id="{3A85AF73-9C12-464D-9234-AA0611222BC2}"/>
              </a:ext>
            </a:extLst>
          </p:cNvPr>
          <p:cNvSpPr txBox="1"/>
          <p:nvPr/>
        </p:nvSpPr>
        <p:spPr>
          <a:xfrm>
            <a:off x="8223493" y="5468083"/>
            <a:ext cx="893310" cy="443140"/>
          </a:xfrm>
          <a:prstGeom prst="rect">
            <a:avLst/>
          </a:prstGeom>
          <a:noFill/>
        </p:spPr>
        <p:txBody>
          <a:bodyPr wrap="square" lIns="0" tIns="0" rIns="0" bIns="0" rtlCol="0" anchor="ctr">
            <a:spAutoFit/>
          </a:bodyPr>
          <a:lstStyle/>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Backend</a:t>
            </a:r>
          </a:p>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10.3/16</a:t>
            </a:r>
          </a:p>
        </p:txBody>
      </p:sp>
      <p:sp>
        <p:nvSpPr>
          <p:cNvPr id="170" name="TextBox 169">
            <a:extLst>
              <a:ext uri="{FF2B5EF4-FFF2-40B4-BE49-F238E27FC236}">
                <a16:creationId xmlns:a16="http://schemas.microsoft.com/office/drawing/2014/main" id="{584E2FDE-7701-43F0-9C17-4FF2443DA2F2}"/>
              </a:ext>
            </a:extLst>
          </p:cNvPr>
          <p:cNvSpPr txBox="1"/>
          <p:nvPr/>
        </p:nvSpPr>
        <p:spPr>
          <a:xfrm>
            <a:off x="9592412" y="5468083"/>
            <a:ext cx="886518" cy="443140"/>
          </a:xfrm>
          <a:prstGeom prst="rect">
            <a:avLst/>
          </a:prstGeom>
          <a:noFill/>
        </p:spPr>
        <p:txBody>
          <a:bodyPr wrap="square" lIns="0" tIns="0" rIns="0" bIns="0" rtlCol="0" anchor="ctr">
            <a:spAutoFit/>
          </a:bodyPr>
          <a:lstStyle/>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Mid-tier</a:t>
            </a:r>
          </a:p>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10.2/16</a:t>
            </a:r>
          </a:p>
        </p:txBody>
      </p:sp>
      <p:sp>
        <p:nvSpPr>
          <p:cNvPr id="171" name="TextBox 170">
            <a:extLst>
              <a:ext uri="{FF2B5EF4-FFF2-40B4-BE49-F238E27FC236}">
                <a16:creationId xmlns:a16="http://schemas.microsoft.com/office/drawing/2014/main" id="{1EEE873D-CE0C-40E4-80C1-21D8B8356A2D}"/>
              </a:ext>
            </a:extLst>
          </p:cNvPr>
          <p:cNvSpPr txBox="1"/>
          <p:nvPr/>
        </p:nvSpPr>
        <p:spPr>
          <a:xfrm>
            <a:off x="10960441" y="5468083"/>
            <a:ext cx="893310" cy="443140"/>
          </a:xfrm>
          <a:prstGeom prst="rect">
            <a:avLst/>
          </a:prstGeom>
          <a:noFill/>
        </p:spPr>
        <p:txBody>
          <a:bodyPr wrap="square" lIns="0" tIns="0" rIns="0" bIns="0" rtlCol="0" anchor="ctr">
            <a:spAutoFit/>
          </a:bodyPr>
          <a:lstStyle/>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Frontend</a:t>
            </a:r>
          </a:p>
          <a:p>
            <a:pPr algn="ctr" defTabSz="914309">
              <a:lnSpc>
                <a:spcPct val="90000"/>
              </a:lnSpc>
            </a:pPr>
            <a:r>
              <a:rPr lang="en-US" sz="1600" dirty="0">
                <a:solidFill>
                  <a:srgbClr val="FFFFFF"/>
                </a:solidFill>
                <a:effectLst>
                  <a:outerShdw blurRad="38100" dist="38100" dir="2700000" algn="tl">
                    <a:srgbClr val="000000">
                      <a:alpha val="43137"/>
                    </a:srgbClr>
                  </a:outerShdw>
                </a:effectLst>
                <a:latin typeface="Calibri"/>
              </a:rPr>
              <a:t>10.1/16</a:t>
            </a:r>
          </a:p>
        </p:txBody>
      </p:sp>
      <p:grpSp>
        <p:nvGrpSpPr>
          <p:cNvPr id="172" name="Group 171">
            <a:extLst>
              <a:ext uri="{FF2B5EF4-FFF2-40B4-BE49-F238E27FC236}">
                <a16:creationId xmlns:a16="http://schemas.microsoft.com/office/drawing/2014/main" id="{A38F3F85-CD29-48BA-ABE6-4C43365CCF89}"/>
              </a:ext>
            </a:extLst>
          </p:cNvPr>
          <p:cNvGrpSpPr/>
          <p:nvPr/>
        </p:nvGrpSpPr>
        <p:grpSpPr>
          <a:xfrm>
            <a:off x="7288099" y="4479879"/>
            <a:ext cx="742191" cy="740134"/>
            <a:chOff x="2915928" y="2972963"/>
            <a:chExt cx="822960" cy="828366"/>
          </a:xfrm>
        </p:grpSpPr>
        <p:sp>
          <p:nvSpPr>
            <p:cNvPr id="173" name="Oval 172">
              <a:extLst>
                <a:ext uri="{FF2B5EF4-FFF2-40B4-BE49-F238E27FC236}">
                  <a16:creationId xmlns:a16="http://schemas.microsoft.com/office/drawing/2014/main" id="{FEB7D209-9308-4C59-B82D-767BE9EB519A}"/>
                </a:ext>
              </a:extLst>
            </p:cNvPr>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sp>
          <p:nvSpPr>
            <p:cNvPr id="174" name="Freeform 52">
              <a:extLst>
                <a:ext uri="{FF2B5EF4-FFF2-40B4-BE49-F238E27FC236}">
                  <a16:creationId xmlns:a16="http://schemas.microsoft.com/office/drawing/2014/main" id="{DD1818DE-90AB-45EA-AED0-C25FE38F5B68}"/>
                </a:ext>
              </a:extLst>
            </p:cNvPr>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91428" tIns="45714" rIns="91428" bIns="45714" numCol="1" anchor="t" anchorCtr="0" compatLnSpc="1">
              <a:prstTxWarp prst="textNoShape">
                <a:avLst/>
              </a:prstTxWarp>
            </a:bodyPr>
            <a:lstStyle/>
            <a:p>
              <a:pPr defTabSz="914309">
                <a:defRPr/>
              </a:pPr>
              <a:endParaRPr lang="en-US" sz="2800" kern="0">
                <a:solidFill>
                  <a:srgbClr val="FFFFFF"/>
                </a:solidFill>
                <a:latin typeface="Calibri"/>
              </a:endParaRPr>
            </a:p>
          </p:txBody>
        </p:sp>
        <p:sp>
          <p:nvSpPr>
            <p:cNvPr id="175" name="TextBox 174">
              <a:extLst>
                <a:ext uri="{FF2B5EF4-FFF2-40B4-BE49-F238E27FC236}">
                  <a16:creationId xmlns:a16="http://schemas.microsoft.com/office/drawing/2014/main" id="{8C1EE4BE-AC60-4E9A-A29B-E9254DA66E28}"/>
                </a:ext>
              </a:extLst>
            </p:cNvPr>
            <p:cNvSpPr txBox="1"/>
            <p:nvPr/>
          </p:nvSpPr>
          <p:spPr>
            <a:xfrm>
              <a:off x="3038190" y="3367356"/>
              <a:ext cx="578438" cy="433973"/>
            </a:xfrm>
            <a:prstGeom prst="rect">
              <a:avLst/>
            </a:prstGeom>
            <a:noFill/>
          </p:spPr>
          <p:txBody>
            <a:bodyPr wrap="square" lIns="0" tIns="0" rIns="0" bIns="0" rtlCol="0">
              <a:spAutoFit/>
            </a:bodyPr>
            <a:lstStyle/>
            <a:p>
              <a:pPr algn="ctr" defTabSz="914309">
                <a:lnSpc>
                  <a:spcPct val="90000"/>
                </a:lnSpc>
                <a:defRPr/>
              </a:pPr>
              <a:r>
                <a:rPr lang="en-US" sz="1400" kern="0" dirty="0">
                  <a:solidFill>
                    <a:srgbClr val="0070C0"/>
                  </a:solidFill>
                  <a:latin typeface="Calibri"/>
                </a:rPr>
                <a:t>VPN GW</a:t>
              </a:r>
            </a:p>
          </p:txBody>
        </p:sp>
      </p:grpSp>
      <p:grpSp>
        <p:nvGrpSpPr>
          <p:cNvPr id="176" name="Group 175">
            <a:extLst>
              <a:ext uri="{FF2B5EF4-FFF2-40B4-BE49-F238E27FC236}">
                <a16:creationId xmlns:a16="http://schemas.microsoft.com/office/drawing/2014/main" id="{36E677F2-1A12-4881-84CA-B850276B044A}"/>
              </a:ext>
            </a:extLst>
          </p:cNvPr>
          <p:cNvGrpSpPr/>
          <p:nvPr/>
        </p:nvGrpSpPr>
        <p:grpSpPr>
          <a:xfrm>
            <a:off x="10960441" y="4238499"/>
            <a:ext cx="893310" cy="1172607"/>
            <a:chOff x="6027733" y="2131654"/>
            <a:chExt cx="660349" cy="866811"/>
          </a:xfrm>
        </p:grpSpPr>
        <p:sp>
          <p:nvSpPr>
            <p:cNvPr id="177" name="Rounded Rectangle 227">
              <a:extLst>
                <a:ext uri="{FF2B5EF4-FFF2-40B4-BE49-F238E27FC236}">
                  <a16:creationId xmlns:a16="http://schemas.microsoft.com/office/drawing/2014/main" id="{8E856F9F-8915-4FEB-9088-F8166437059A}"/>
                </a:ext>
              </a:extLst>
            </p:cNvPr>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178" name="Group 177">
              <a:extLst>
                <a:ext uri="{FF2B5EF4-FFF2-40B4-BE49-F238E27FC236}">
                  <a16:creationId xmlns:a16="http://schemas.microsoft.com/office/drawing/2014/main" id="{6C56D307-56C1-493B-BF60-5118D0A4A5EF}"/>
                </a:ext>
              </a:extLst>
            </p:cNvPr>
            <p:cNvGrpSpPr/>
            <p:nvPr/>
          </p:nvGrpSpPr>
          <p:grpSpPr>
            <a:xfrm>
              <a:off x="6093279" y="2187723"/>
              <a:ext cx="529256" cy="754672"/>
              <a:chOff x="4045739" y="2177015"/>
              <a:chExt cx="529256" cy="754672"/>
            </a:xfrm>
          </p:grpSpPr>
          <p:pic>
            <p:nvPicPr>
              <p:cNvPr id="179" name="Picture 178">
                <a:extLst>
                  <a:ext uri="{FF2B5EF4-FFF2-40B4-BE49-F238E27FC236}">
                    <a16:creationId xmlns:a16="http://schemas.microsoft.com/office/drawing/2014/main" id="{8BF4034B-2244-43D3-AF30-3D83D2FEEB47}"/>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80" name="Picture 179">
                <a:extLst>
                  <a:ext uri="{FF2B5EF4-FFF2-40B4-BE49-F238E27FC236}">
                    <a16:creationId xmlns:a16="http://schemas.microsoft.com/office/drawing/2014/main" id="{3A4C49A7-594B-473D-9B2F-53099B415762}"/>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81" name="Picture 180">
                <a:extLst>
                  <a:ext uri="{FF2B5EF4-FFF2-40B4-BE49-F238E27FC236}">
                    <a16:creationId xmlns:a16="http://schemas.microsoft.com/office/drawing/2014/main" id="{DAC0A895-5500-4FE5-8FFE-4D940E8B841F}"/>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182" name="Group 181">
            <a:extLst>
              <a:ext uri="{FF2B5EF4-FFF2-40B4-BE49-F238E27FC236}">
                <a16:creationId xmlns:a16="http://schemas.microsoft.com/office/drawing/2014/main" id="{96654304-6563-4817-9EB5-DE0187814432}"/>
              </a:ext>
            </a:extLst>
          </p:cNvPr>
          <p:cNvGrpSpPr/>
          <p:nvPr/>
        </p:nvGrpSpPr>
        <p:grpSpPr>
          <a:xfrm>
            <a:off x="9589016" y="4238499"/>
            <a:ext cx="893310" cy="1172607"/>
            <a:chOff x="5111286" y="2128637"/>
            <a:chExt cx="660349" cy="866811"/>
          </a:xfrm>
        </p:grpSpPr>
        <p:sp>
          <p:nvSpPr>
            <p:cNvPr id="183" name="Rounded Rectangle 233">
              <a:extLst>
                <a:ext uri="{FF2B5EF4-FFF2-40B4-BE49-F238E27FC236}">
                  <a16:creationId xmlns:a16="http://schemas.microsoft.com/office/drawing/2014/main" id="{8C5D4A0C-8DB6-4FD9-B59D-AE3280AC8222}"/>
                </a:ext>
              </a:extLst>
            </p:cNvPr>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184" name="Group 183">
              <a:extLst>
                <a:ext uri="{FF2B5EF4-FFF2-40B4-BE49-F238E27FC236}">
                  <a16:creationId xmlns:a16="http://schemas.microsoft.com/office/drawing/2014/main" id="{8ED5D9DA-FC02-4D7F-AC3C-EB18727E7D1C}"/>
                </a:ext>
              </a:extLst>
            </p:cNvPr>
            <p:cNvGrpSpPr/>
            <p:nvPr/>
          </p:nvGrpSpPr>
          <p:grpSpPr>
            <a:xfrm>
              <a:off x="5176832" y="2184706"/>
              <a:ext cx="529256" cy="754672"/>
              <a:chOff x="4045739" y="2177015"/>
              <a:chExt cx="529256" cy="754672"/>
            </a:xfrm>
          </p:grpSpPr>
          <p:pic>
            <p:nvPicPr>
              <p:cNvPr id="185" name="Picture 184">
                <a:extLst>
                  <a:ext uri="{FF2B5EF4-FFF2-40B4-BE49-F238E27FC236}">
                    <a16:creationId xmlns:a16="http://schemas.microsoft.com/office/drawing/2014/main" id="{40C64413-1E26-45F2-85B8-38518BAD2114}"/>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86" name="Picture 185">
                <a:extLst>
                  <a:ext uri="{FF2B5EF4-FFF2-40B4-BE49-F238E27FC236}">
                    <a16:creationId xmlns:a16="http://schemas.microsoft.com/office/drawing/2014/main" id="{F5B51E99-52F2-4519-BFEF-FC05B0677007}"/>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87" name="Picture 186">
                <a:extLst>
                  <a:ext uri="{FF2B5EF4-FFF2-40B4-BE49-F238E27FC236}">
                    <a16:creationId xmlns:a16="http://schemas.microsoft.com/office/drawing/2014/main" id="{9A57CADA-40C4-477E-BC36-29659233AE01}"/>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188" name="Group 187">
            <a:extLst>
              <a:ext uri="{FF2B5EF4-FFF2-40B4-BE49-F238E27FC236}">
                <a16:creationId xmlns:a16="http://schemas.microsoft.com/office/drawing/2014/main" id="{2334ADB7-09B9-410A-82FE-3978FC18E8ED}"/>
              </a:ext>
            </a:extLst>
          </p:cNvPr>
          <p:cNvGrpSpPr/>
          <p:nvPr/>
        </p:nvGrpSpPr>
        <p:grpSpPr>
          <a:xfrm>
            <a:off x="8223493" y="4238499"/>
            <a:ext cx="893310" cy="1172607"/>
            <a:chOff x="3981473" y="2128637"/>
            <a:chExt cx="660349" cy="866811"/>
          </a:xfrm>
        </p:grpSpPr>
        <p:sp>
          <p:nvSpPr>
            <p:cNvPr id="189" name="Rounded Rectangle 239">
              <a:extLst>
                <a:ext uri="{FF2B5EF4-FFF2-40B4-BE49-F238E27FC236}">
                  <a16:creationId xmlns:a16="http://schemas.microsoft.com/office/drawing/2014/main" id="{4B715DC6-1935-435C-B217-AD85AFF5F0FD}"/>
                </a:ext>
              </a:extLst>
            </p:cNvPr>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nvGrpSpPr>
            <p:cNvPr id="190" name="Group 189">
              <a:extLst>
                <a:ext uri="{FF2B5EF4-FFF2-40B4-BE49-F238E27FC236}">
                  <a16:creationId xmlns:a16="http://schemas.microsoft.com/office/drawing/2014/main" id="{4BEDAC98-49E1-4346-824C-257F729CBFCD}"/>
                </a:ext>
              </a:extLst>
            </p:cNvPr>
            <p:cNvGrpSpPr/>
            <p:nvPr/>
          </p:nvGrpSpPr>
          <p:grpSpPr>
            <a:xfrm>
              <a:off x="4047019" y="2184706"/>
              <a:ext cx="529256" cy="754672"/>
              <a:chOff x="4045739" y="2177015"/>
              <a:chExt cx="529256" cy="754672"/>
            </a:xfrm>
          </p:grpSpPr>
          <p:pic>
            <p:nvPicPr>
              <p:cNvPr id="191" name="Picture 190">
                <a:extLst>
                  <a:ext uri="{FF2B5EF4-FFF2-40B4-BE49-F238E27FC236}">
                    <a16:creationId xmlns:a16="http://schemas.microsoft.com/office/drawing/2014/main" id="{EB794675-EE16-4001-8589-6F4B5C125341}"/>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92" name="Picture 191">
                <a:extLst>
                  <a:ext uri="{FF2B5EF4-FFF2-40B4-BE49-F238E27FC236}">
                    <a16:creationId xmlns:a16="http://schemas.microsoft.com/office/drawing/2014/main" id="{61CEAD81-09DE-417A-848C-EDB2D88213E7}"/>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93" name="Picture 192">
                <a:extLst>
                  <a:ext uri="{FF2B5EF4-FFF2-40B4-BE49-F238E27FC236}">
                    <a16:creationId xmlns:a16="http://schemas.microsoft.com/office/drawing/2014/main" id="{F508C5D9-F0DE-4B58-A1B3-CE3D8690254B}"/>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sp>
        <p:nvSpPr>
          <p:cNvPr id="194" name="Left-Right Arrow 244">
            <a:extLst>
              <a:ext uri="{FF2B5EF4-FFF2-40B4-BE49-F238E27FC236}">
                <a16:creationId xmlns:a16="http://schemas.microsoft.com/office/drawing/2014/main" id="{DF1190D3-5345-4846-B88C-49CB7876B008}"/>
              </a:ext>
            </a:extLst>
          </p:cNvPr>
          <p:cNvSpPr/>
          <p:nvPr/>
        </p:nvSpPr>
        <p:spPr>
          <a:xfrm rot="5400000">
            <a:off x="11002049" y="3441972"/>
            <a:ext cx="1202208" cy="348816"/>
          </a:xfrm>
          <a:prstGeom prst="leftRightArrow">
            <a:avLst/>
          </a:prstGeom>
          <a:gradFill rotWithShape="1">
            <a:gsLst>
              <a:gs pos="0">
                <a:srgbClr val="C0504D">
                  <a:shade val="51000"/>
                  <a:satMod val="130000"/>
                  <a:alpha val="0"/>
                </a:srgbClr>
              </a:gs>
              <a:gs pos="5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309">
              <a:defRPr/>
            </a:pPr>
            <a:endParaRPr lang="en-US" sz="2800" kern="0">
              <a:solidFill>
                <a:srgbClr val="FFFFFF"/>
              </a:solidFill>
              <a:latin typeface="Calibri"/>
            </a:endParaRPr>
          </a:p>
        </p:txBody>
      </p:sp>
      <p:grpSp>
        <p:nvGrpSpPr>
          <p:cNvPr id="195" name="Group 194">
            <a:extLst>
              <a:ext uri="{FF2B5EF4-FFF2-40B4-BE49-F238E27FC236}">
                <a16:creationId xmlns:a16="http://schemas.microsoft.com/office/drawing/2014/main" id="{49E424FB-BBE5-4AF7-8DBC-87A6C5652D41}"/>
              </a:ext>
            </a:extLst>
          </p:cNvPr>
          <p:cNvGrpSpPr/>
          <p:nvPr/>
        </p:nvGrpSpPr>
        <p:grpSpPr>
          <a:xfrm>
            <a:off x="10895725" y="1723420"/>
            <a:ext cx="1338978" cy="1236985"/>
            <a:chOff x="1441498" y="2335312"/>
            <a:chExt cx="1209154" cy="1117050"/>
          </a:xfrm>
        </p:grpSpPr>
        <p:sp>
          <p:nvSpPr>
            <p:cNvPr id="196" name="Oval 195">
              <a:extLst>
                <a:ext uri="{FF2B5EF4-FFF2-40B4-BE49-F238E27FC236}">
                  <a16:creationId xmlns:a16="http://schemas.microsoft.com/office/drawing/2014/main" id="{09F063D8-DCD3-4E7F-AE6C-EBDE33669E91}"/>
                </a:ext>
              </a:extLst>
            </p:cNvPr>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14008" fontAlgn="base">
                <a:lnSpc>
                  <a:spcPct val="90000"/>
                </a:lnSpc>
                <a:spcBef>
                  <a:spcPct val="0"/>
                </a:spcBef>
                <a:spcAft>
                  <a:spcPct val="0"/>
                </a:spcAft>
                <a:defRPr/>
              </a:pPr>
              <a:endParaRPr lang="en-US" sz="3600" kern="0" spc="-50" dirty="0">
                <a:gradFill>
                  <a:gsLst>
                    <a:gs pos="36283">
                      <a:srgbClr val="505050"/>
                    </a:gs>
                    <a:gs pos="28000">
                      <a:srgbClr val="505050"/>
                    </a:gs>
                  </a:gsLst>
                  <a:lin ang="5400000" scaled="0"/>
                </a:gradFill>
                <a:latin typeface="Calibri"/>
              </a:endParaRPr>
            </a:p>
          </p:txBody>
        </p:sp>
        <p:sp>
          <p:nvSpPr>
            <p:cNvPr id="197" name="Freeform 247">
              <a:extLst>
                <a:ext uri="{FF2B5EF4-FFF2-40B4-BE49-F238E27FC236}">
                  <a16:creationId xmlns:a16="http://schemas.microsoft.com/office/drawing/2014/main" id="{69685046-3658-417C-B9CD-BBDDD93D5433}"/>
                </a:ext>
              </a:extLst>
            </p:cNvPr>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28" tIns="45714" rIns="91428" bIns="45714" numCol="1" anchor="t" anchorCtr="0" compatLnSpc="1">
              <a:prstTxWarp prst="textNoShape">
                <a:avLst/>
              </a:prstTxWarp>
            </a:bodyPr>
            <a:lstStyle/>
            <a:p>
              <a:pPr defTabSz="932410">
                <a:defRPr/>
              </a:pPr>
              <a:endParaRPr lang="en-US" sz="2800" kern="0">
                <a:solidFill>
                  <a:srgbClr val="00188F"/>
                </a:solidFill>
                <a:latin typeface="Calibri"/>
              </a:endParaRPr>
            </a:p>
          </p:txBody>
        </p:sp>
        <p:sp>
          <p:nvSpPr>
            <p:cNvPr id="198" name="TextBox 197">
              <a:extLst>
                <a:ext uri="{FF2B5EF4-FFF2-40B4-BE49-F238E27FC236}">
                  <a16:creationId xmlns:a16="http://schemas.microsoft.com/office/drawing/2014/main" id="{427F0C12-FCFB-4475-ADEE-E34A68BEADF1}"/>
                </a:ext>
              </a:extLst>
            </p:cNvPr>
            <p:cNvSpPr txBox="1"/>
            <p:nvPr/>
          </p:nvSpPr>
          <p:spPr>
            <a:xfrm>
              <a:off x="1441498" y="2804059"/>
              <a:ext cx="1209154" cy="566915"/>
            </a:xfrm>
            <a:prstGeom prst="rect">
              <a:avLst/>
            </a:prstGeom>
            <a:noFill/>
          </p:spPr>
          <p:txBody>
            <a:bodyPr wrap="none" lIns="182857" tIns="146285" rIns="182857" bIns="146285" rtlCol="0" anchor="ctr">
              <a:spAutoFit/>
            </a:bodyPr>
            <a:lstStyle/>
            <a:p>
              <a:pPr algn="ctr" defTabSz="932410">
                <a:lnSpc>
                  <a:spcPct val="90000"/>
                </a:lnSpc>
                <a:defRPr/>
              </a:pPr>
              <a:r>
                <a:rPr lang="en-US" sz="2400" kern="0" spc="-50" dirty="0">
                  <a:solidFill>
                    <a:srgbClr val="00188F"/>
                  </a:solidFill>
                  <a:latin typeface="Calibri"/>
                </a:rPr>
                <a:t>Internet</a:t>
              </a:r>
            </a:p>
          </p:txBody>
        </p:sp>
      </p:grpSp>
      <p:sp>
        <p:nvSpPr>
          <p:cNvPr id="199" name="Left-Right Arrow 249">
            <a:extLst>
              <a:ext uri="{FF2B5EF4-FFF2-40B4-BE49-F238E27FC236}">
                <a16:creationId xmlns:a16="http://schemas.microsoft.com/office/drawing/2014/main" id="{CA555EBE-18C8-4A7E-BEA9-96DF6F89EC7A}"/>
              </a:ext>
            </a:extLst>
          </p:cNvPr>
          <p:cNvSpPr/>
          <p:nvPr/>
        </p:nvSpPr>
        <p:spPr>
          <a:xfrm rot="5400000">
            <a:off x="6877417" y="3524849"/>
            <a:ext cx="1561248" cy="348816"/>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309">
              <a:defRPr/>
            </a:pPr>
            <a:endParaRPr lang="en-US" sz="2800" kern="0">
              <a:solidFill>
                <a:srgbClr val="FFFFFF"/>
              </a:solidFill>
              <a:latin typeface="Calibri"/>
            </a:endParaRPr>
          </a:p>
        </p:txBody>
      </p:sp>
      <p:grpSp>
        <p:nvGrpSpPr>
          <p:cNvPr id="200" name="Group 199">
            <a:extLst>
              <a:ext uri="{FF2B5EF4-FFF2-40B4-BE49-F238E27FC236}">
                <a16:creationId xmlns:a16="http://schemas.microsoft.com/office/drawing/2014/main" id="{BB0D8A23-8974-439C-980C-EEE7C31A431B}"/>
              </a:ext>
            </a:extLst>
          </p:cNvPr>
          <p:cNvGrpSpPr/>
          <p:nvPr/>
        </p:nvGrpSpPr>
        <p:grpSpPr>
          <a:xfrm>
            <a:off x="7678967" y="1736559"/>
            <a:ext cx="453693" cy="1114472"/>
            <a:chOff x="10520791" y="5710226"/>
            <a:chExt cx="813223" cy="1100576"/>
          </a:xfrm>
        </p:grpSpPr>
        <p:sp>
          <p:nvSpPr>
            <p:cNvPr id="201" name="Rectangle 5">
              <a:extLst>
                <a:ext uri="{FF2B5EF4-FFF2-40B4-BE49-F238E27FC236}">
                  <a16:creationId xmlns:a16="http://schemas.microsoft.com/office/drawing/2014/main" id="{26689450-78BE-44DB-9CF1-0270E1566A92}"/>
                </a:ext>
              </a:extLst>
            </p:cNvPr>
            <p:cNvSpPr>
              <a:spLocks noChangeArrowheads="1"/>
            </p:cNvSpPr>
            <p:nvPr/>
          </p:nvSpPr>
          <p:spPr bwMode="auto">
            <a:xfrm>
              <a:off x="10520791" y="5710226"/>
              <a:ext cx="813223" cy="1100576"/>
            </a:xfrm>
            <a:prstGeom prst="rect">
              <a:avLst/>
            </a:prstGeom>
            <a:solidFill>
              <a:srgbClr val="00B0F0"/>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2" name="Freeform 6">
              <a:extLst>
                <a:ext uri="{FF2B5EF4-FFF2-40B4-BE49-F238E27FC236}">
                  <a16:creationId xmlns:a16="http://schemas.microsoft.com/office/drawing/2014/main" id="{41C781D9-66A2-4D62-BCAD-BC49B2DB519E}"/>
                </a:ext>
              </a:extLst>
            </p:cNvPr>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3" name="Freeform 7">
              <a:extLst>
                <a:ext uri="{FF2B5EF4-FFF2-40B4-BE49-F238E27FC236}">
                  <a16:creationId xmlns:a16="http://schemas.microsoft.com/office/drawing/2014/main" id="{F4F65D96-1FA1-47B3-8115-5F26D6F9F3EB}"/>
                </a:ext>
              </a:extLst>
            </p:cNvPr>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4" name="Freeform 8">
              <a:extLst>
                <a:ext uri="{FF2B5EF4-FFF2-40B4-BE49-F238E27FC236}">
                  <a16:creationId xmlns:a16="http://schemas.microsoft.com/office/drawing/2014/main" id="{30B4A4BC-E2AE-462B-9607-B5B5869C6C07}"/>
                </a:ext>
              </a:extLst>
            </p:cNvPr>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5" name="Freeform 9">
              <a:extLst>
                <a:ext uri="{FF2B5EF4-FFF2-40B4-BE49-F238E27FC236}">
                  <a16:creationId xmlns:a16="http://schemas.microsoft.com/office/drawing/2014/main" id="{583DBA19-21FF-48AE-9C59-B96B7447DEEA}"/>
                </a:ext>
              </a:extLst>
            </p:cNvPr>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6" name="Oval 14">
              <a:extLst>
                <a:ext uri="{FF2B5EF4-FFF2-40B4-BE49-F238E27FC236}">
                  <a16:creationId xmlns:a16="http://schemas.microsoft.com/office/drawing/2014/main" id="{B0A0DF3F-F104-4764-A24B-B40E2272AE1B}"/>
                </a:ext>
              </a:extLst>
            </p:cNvPr>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7" name="Oval 15">
              <a:extLst>
                <a:ext uri="{FF2B5EF4-FFF2-40B4-BE49-F238E27FC236}">
                  <a16:creationId xmlns:a16="http://schemas.microsoft.com/office/drawing/2014/main" id="{D193E2ED-050E-426D-A9D9-C4182D0882AA}"/>
                </a:ext>
              </a:extLst>
            </p:cNvPr>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8" name="Oval 16">
              <a:extLst>
                <a:ext uri="{FF2B5EF4-FFF2-40B4-BE49-F238E27FC236}">
                  <a16:creationId xmlns:a16="http://schemas.microsoft.com/office/drawing/2014/main" id="{1027A6AB-6436-4439-94E2-A61F67D242CB}"/>
                </a:ext>
              </a:extLst>
            </p:cNvPr>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09" name="Oval 17">
              <a:extLst>
                <a:ext uri="{FF2B5EF4-FFF2-40B4-BE49-F238E27FC236}">
                  <a16:creationId xmlns:a16="http://schemas.microsoft.com/office/drawing/2014/main" id="{A9095E07-A0A0-417A-84F3-0B6F1481C3DB}"/>
                </a:ext>
              </a:extLst>
            </p:cNvPr>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grpSp>
      <p:grpSp>
        <p:nvGrpSpPr>
          <p:cNvPr id="210" name="Group 209">
            <a:extLst>
              <a:ext uri="{FF2B5EF4-FFF2-40B4-BE49-F238E27FC236}">
                <a16:creationId xmlns:a16="http://schemas.microsoft.com/office/drawing/2014/main" id="{CA9B5A14-DC69-49CD-B057-9BEE84B7C36E}"/>
              </a:ext>
            </a:extLst>
          </p:cNvPr>
          <p:cNvGrpSpPr/>
          <p:nvPr/>
        </p:nvGrpSpPr>
        <p:grpSpPr>
          <a:xfrm>
            <a:off x="7312042" y="1618885"/>
            <a:ext cx="478930" cy="1176462"/>
            <a:chOff x="10520791" y="5710226"/>
            <a:chExt cx="813223" cy="1100576"/>
          </a:xfrm>
        </p:grpSpPr>
        <p:sp>
          <p:nvSpPr>
            <p:cNvPr id="211" name="Rectangle 5">
              <a:extLst>
                <a:ext uri="{FF2B5EF4-FFF2-40B4-BE49-F238E27FC236}">
                  <a16:creationId xmlns:a16="http://schemas.microsoft.com/office/drawing/2014/main" id="{50407E33-8C4A-49E5-83A3-82A3D5EC1CDB}"/>
                </a:ext>
              </a:extLst>
            </p:cNvPr>
            <p:cNvSpPr>
              <a:spLocks noChangeArrowheads="1"/>
            </p:cNvSpPr>
            <p:nvPr/>
          </p:nvSpPr>
          <p:spPr bwMode="auto">
            <a:xfrm>
              <a:off x="10520791" y="5710226"/>
              <a:ext cx="813223" cy="1100576"/>
            </a:xfrm>
            <a:prstGeom prst="rect">
              <a:avLst/>
            </a:prstGeom>
            <a:solidFill>
              <a:srgbClr val="008EC0"/>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2" name="Freeform 6">
              <a:extLst>
                <a:ext uri="{FF2B5EF4-FFF2-40B4-BE49-F238E27FC236}">
                  <a16:creationId xmlns:a16="http://schemas.microsoft.com/office/drawing/2014/main" id="{7F66F91F-7E7F-4420-8F20-FDF3ED515B34}"/>
                </a:ext>
              </a:extLst>
            </p:cNvPr>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3" name="Freeform 7">
              <a:extLst>
                <a:ext uri="{FF2B5EF4-FFF2-40B4-BE49-F238E27FC236}">
                  <a16:creationId xmlns:a16="http://schemas.microsoft.com/office/drawing/2014/main" id="{39A2D10E-3BEF-44A3-B5D2-55DD5265E3C4}"/>
                </a:ext>
              </a:extLst>
            </p:cNvPr>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4" name="Freeform 8">
              <a:extLst>
                <a:ext uri="{FF2B5EF4-FFF2-40B4-BE49-F238E27FC236}">
                  <a16:creationId xmlns:a16="http://schemas.microsoft.com/office/drawing/2014/main" id="{8D35C694-DA8C-4BE8-80CE-5F08755E70E2}"/>
                </a:ext>
              </a:extLst>
            </p:cNvPr>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5" name="Freeform 9">
              <a:extLst>
                <a:ext uri="{FF2B5EF4-FFF2-40B4-BE49-F238E27FC236}">
                  <a16:creationId xmlns:a16="http://schemas.microsoft.com/office/drawing/2014/main" id="{E7119FFC-A30A-40C6-8103-48967210DA90}"/>
                </a:ext>
              </a:extLst>
            </p:cNvPr>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6" name="Oval 14">
              <a:extLst>
                <a:ext uri="{FF2B5EF4-FFF2-40B4-BE49-F238E27FC236}">
                  <a16:creationId xmlns:a16="http://schemas.microsoft.com/office/drawing/2014/main" id="{1756589E-5384-48D6-B4BA-896B3C446331}"/>
                </a:ext>
              </a:extLst>
            </p:cNvPr>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7" name="Oval 15">
              <a:extLst>
                <a:ext uri="{FF2B5EF4-FFF2-40B4-BE49-F238E27FC236}">
                  <a16:creationId xmlns:a16="http://schemas.microsoft.com/office/drawing/2014/main" id="{25574000-6285-4105-96B5-491EC9EC953D}"/>
                </a:ext>
              </a:extLst>
            </p:cNvPr>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8" name="Oval 16">
              <a:extLst>
                <a:ext uri="{FF2B5EF4-FFF2-40B4-BE49-F238E27FC236}">
                  <a16:creationId xmlns:a16="http://schemas.microsoft.com/office/drawing/2014/main" id="{8F09BF35-8C99-4B90-BF01-E8050E8C5095}"/>
                </a:ext>
              </a:extLst>
            </p:cNvPr>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sp>
          <p:nvSpPr>
            <p:cNvPr id="219" name="Oval 17">
              <a:extLst>
                <a:ext uri="{FF2B5EF4-FFF2-40B4-BE49-F238E27FC236}">
                  <a16:creationId xmlns:a16="http://schemas.microsoft.com/office/drawing/2014/main" id="{E209FE66-BC75-4075-9011-3E584E3BC7EA}"/>
                </a:ext>
              </a:extLst>
            </p:cNvPr>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15" tIns="45707" rIns="91415" bIns="45707" numCol="1" anchor="t" anchorCtr="0" compatLnSpc="1">
              <a:prstTxWarp prst="textNoShape">
                <a:avLst/>
              </a:prstTxWarp>
            </a:bodyPr>
            <a:lstStyle/>
            <a:p>
              <a:pPr defTabSz="932044">
                <a:defRPr/>
              </a:pPr>
              <a:endParaRPr lang="en-US" sz="2800" kern="0">
                <a:solidFill>
                  <a:srgbClr val="FFFFFF"/>
                </a:solidFill>
                <a:latin typeface="Calibri"/>
              </a:endParaRPr>
            </a:p>
          </p:txBody>
        </p:sp>
      </p:grpSp>
      <p:sp>
        <p:nvSpPr>
          <p:cNvPr id="220" name="TextBox 219">
            <a:extLst>
              <a:ext uri="{FF2B5EF4-FFF2-40B4-BE49-F238E27FC236}">
                <a16:creationId xmlns:a16="http://schemas.microsoft.com/office/drawing/2014/main" id="{55FF3771-308D-449C-A2ED-01875540FD06}"/>
              </a:ext>
            </a:extLst>
          </p:cNvPr>
          <p:cNvSpPr txBox="1"/>
          <p:nvPr/>
        </p:nvSpPr>
        <p:spPr>
          <a:xfrm>
            <a:off x="6914094" y="1183297"/>
            <a:ext cx="2786754" cy="461606"/>
          </a:xfrm>
          <a:prstGeom prst="rect">
            <a:avLst/>
          </a:prstGeom>
          <a:noFill/>
        </p:spPr>
        <p:txBody>
          <a:bodyPr wrap="none" rtlCol="0">
            <a:spAutoFit/>
          </a:bodyPr>
          <a:lstStyle/>
          <a:p>
            <a:pPr defTabSz="914309"/>
            <a:r>
              <a:rPr lang="en-US" sz="2400" dirty="0">
                <a:solidFill>
                  <a:srgbClr val="FFFFFF"/>
                </a:solidFill>
                <a:effectLst>
                  <a:outerShdw blurRad="38100" dist="38100" dir="2700000" algn="tl">
                    <a:srgbClr val="000000">
                      <a:alpha val="43137"/>
                    </a:srgbClr>
                  </a:outerShdw>
                </a:effectLst>
                <a:latin typeface="Calibri"/>
              </a:rPr>
              <a:t>On Premises 10.0/16</a:t>
            </a:r>
            <a:endParaRPr lang="en-US" sz="2400" dirty="0">
              <a:solidFill>
                <a:srgbClr val="FFFFFF"/>
              </a:solidFill>
              <a:latin typeface="Calibri"/>
            </a:endParaRPr>
          </a:p>
        </p:txBody>
      </p:sp>
      <p:sp>
        <p:nvSpPr>
          <p:cNvPr id="221" name="TextBox 220">
            <a:extLst>
              <a:ext uri="{FF2B5EF4-FFF2-40B4-BE49-F238E27FC236}">
                <a16:creationId xmlns:a16="http://schemas.microsoft.com/office/drawing/2014/main" id="{F31A1665-88AE-4FAE-BF15-723BD7C34C4F}"/>
              </a:ext>
            </a:extLst>
          </p:cNvPr>
          <p:cNvSpPr txBox="1"/>
          <p:nvPr/>
        </p:nvSpPr>
        <p:spPr>
          <a:xfrm>
            <a:off x="5758403" y="3081754"/>
            <a:ext cx="1997681" cy="707886"/>
          </a:xfrm>
          <a:prstGeom prst="rect">
            <a:avLst/>
          </a:prstGeom>
          <a:noFill/>
        </p:spPr>
        <p:txBody>
          <a:bodyPr wrap="square" rtlCol="0">
            <a:spAutoFit/>
          </a:bodyPr>
          <a:lstStyle/>
          <a:p>
            <a:pPr algn="ctr" defTabSz="914309"/>
            <a:r>
              <a:rPr lang="en-US" sz="2000" dirty="0">
                <a:solidFill>
                  <a:srgbClr val="FFFFFF"/>
                </a:solidFill>
                <a:effectLst>
                  <a:outerShdw blurRad="38100" dist="38100" dir="2700000" algn="tl">
                    <a:srgbClr val="000000">
                      <a:alpha val="43137"/>
                    </a:srgbClr>
                  </a:outerShdw>
                </a:effectLst>
                <a:latin typeface="Calibri"/>
              </a:rPr>
              <a:t>ExpressRoute</a:t>
            </a:r>
            <a:br>
              <a:rPr lang="en-US" sz="2000" dirty="0">
                <a:solidFill>
                  <a:srgbClr val="FFFFFF"/>
                </a:solidFill>
                <a:effectLst>
                  <a:outerShdw blurRad="38100" dist="38100" dir="2700000" algn="tl">
                    <a:srgbClr val="000000">
                      <a:alpha val="43137"/>
                    </a:srgbClr>
                  </a:outerShdw>
                </a:effectLst>
                <a:latin typeface="Calibri"/>
              </a:rPr>
            </a:br>
            <a:r>
              <a:rPr lang="en-US" sz="2000">
                <a:solidFill>
                  <a:srgbClr val="FFFFFF"/>
                </a:solidFill>
                <a:effectLst>
                  <a:outerShdw blurRad="38100" dist="38100" dir="2700000" algn="tl">
                    <a:srgbClr val="000000">
                      <a:alpha val="43137"/>
                    </a:srgbClr>
                  </a:outerShdw>
                </a:effectLst>
                <a:latin typeface="Calibri"/>
              </a:rPr>
              <a:t>and VPNs</a:t>
            </a:r>
            <a:endParaRPr lang="en-US" sz="2000" dirty="0">
              <a:solidFill>
                <a:srgbClr val="FFFFFF"/>
              </a:solidFill>
              <a:effectLst>
                <a:outerShdw blurRad="38100" dist="38100" dir="2700000" algn="tl">
                  <a:srgbClr val="000000">
                    <a:alpha val="43137"/>
                  </a:srgbClr>
                </a:outerShdw>
              </a:effectLst>
              <a:latin typeface="Calibri"/>
            </a:endParaRPr>
          </a:p>
        </p:txBody>
      </p:sp>
      <p:cxnSp>
        <p:nvCxnSpPr>
          <p:cNvPr id="222" name="Straight Arrow Connector 221">
            <a:extLst>
              <a:ext uri="{FF2B5EF4-FFF2-40B4-BE49-F238E27FC236}">
                <a16:creationId xmlns:a16="http://schemas.microsoft.com/office/drawing/2014/main" id="{2B6ED4B3-7E09-4C9F-9E75-E69E8E3BA396}"/>
              </a:ext>
            </a:extLst>
          </p:cNvPr>
          <p:cNvCxnSpPr>
            <a:stCxn id="183" idx="3"/>
            <a:endCxn id="177" idx="1"/>
          </p:cNvCxnSpPr>
          <p:nvPr/>
        </p:nvCxnSpPr>
        <p:spPr>
          <a:xfrm>
            <a:off x="10482327" y="4824801"/>
            <a:ext cx="478115" cy="0"/>
          </a:xfrm>
          <a:prstGeom prst="straightConnector1">
            <a:avLst/>
          </a:prstGeom>
          <a:noFill/>
          <a:ln w="44450" cap="flat" cmpd="sng" algn="ctr">
            <a:solidFill>
              <a:srgbClr val="FFFFFF"/>
            </a:solidFill>
            <a:prstDash val="solid"/>
            <a:headEnd type="triangle"/>
            <a:tailEnd type="triangle"/>
          </a:ln>
          <a:effectLst/>
        </p:spPr>
      </p:cxnSp>
      <p:cxnSp>
        <p:nvCxnSpPr>
          <p:cNvPr id="223" name="Straight Arrow Connector 222">
            <a:extLst>
              <a:ext uri="{FF2B5EF4-FFF2-40B4-BE49-F238E27FC236}">
                <a16:creationId xmlns:a16="http://schemas.microsoft.com/office/drawing/2014/main" id="{BA68C986-3EA5-4282-8555-86DEDA8D6FD0}"/>
              </a:ext>
            </a:extLst>
          </p:cNvPr>
          <p:cNvCxnSpPr>
            <a:stCxn id="189" idx="3"/>
            <a:endCxn id="183" idx="1"/>
          </p:cNvCxnSpPr>
          <p:nvPr/>
        </p:nvCxnSpPr>
        <p:spPr>
          <a:xfrm>
            <a:off x="9116803" y="4824801"/>
            <a:ext cx="472214" cy="0"/>
          </a:xfrm>
          <a:prstGeom prst="straightConnector1">
            <a:avLst/>
          </a:prstGeom>
          <a:noFill/>
          <a:ln w="44450" cap="flat" cmpd="sng" algn="ctr">
            <a:solidFill>
              <a:srgbClr val="FFFFFF"/>
            </a:solidFill>
            <a:prstDash val="solid"/>
            <a:headEnd type="triangle"/>
            <a:tailEnd type="triangle"/>
          </a:ln>
          <a:effectLst/>
        </p:spPr>
      </p:cxnSp>
      <p:cxnSp>
        <p:nvCxnSpPr>
          <p:cNvPr id="224" name="Elbow Connector 275">
            <a:extLst>
              <a:ext uri="{FF2B5EF4-FFF2-40B4-BE49-F238E27FC236}">
                <a16:creationId xmlns:a16="http://schemas.microsoft.com/office/drawing/2014/main" id="{1417B1B5-EF61-404C-A069-CCDA28050C64}"/>
              </a:ext>
            </a:extLst>
          </p:cNvPr>
          <p:cNvCxnSpPr>
            <a:stCxn id="189" idx="1"/>
          </p:cNvCxnSpPr>
          <p:nvPr/>
        </p:nvCxnSpPr>
        <p:spPr>
          <a:xfrm rot="10800000">
            <a:off x="7905813" y="2851031"/>
            <a:ext cx="317681" cy="1973770"/>
          </a:xfrm>
          <a:prstGeom prst="bentConnector2">
            <a:avLst/>
          </a:prstGeom>
          <a:noFill/>
          <a:ln w="38100" cap="flat" cmpd="sng" algn="ctr">
            <a:solidFill>
              <a:srgbClr val="DC3C00">
                <a:lumMod val="60000"/>
                <a:lumOff val="40000"/>
              </a:srgbClr>
            </a:solidFill>
            <a:prstDash val="solid"/>
            <a:headEnd type="triangle"/>
            <a:tailEnd type="triangle"/>
          </a:ln>
          <a:effectLst>
            <a:outerShdw blurRad="40000" dist="23000" dir="5400000" rotWithShape="0">
              <a:srgbClr val="000000">
                <a:alpha val="35000"/>
              </a:srgbClr>
            </a:outerShdw>
          </a:effectLst>
        </p:spPr>
      </p:cxnSp>
      <p:cxnSp>
        <p:nvCxnSpPr>
          <p:cNvPr id="225" name="Elbow Connector 276">
            <a:extLst>
              <a:ext uri="{FF2B5EF4-FFF2-40B4-BE49-F238E27FC236}">
                <a16:creationId xmlns:a16="http://schemas.microsoft.com/office/drawing/2014/main" id="{3FA3419D-4D91-4460-97E9-98590F975CF4}"/>
              </a:ext>
            </a:extLst>
          </p:cNvPr>
          <p:cNvCxnSpPr>
            <a:stCxn id="169" idx="2"/>
            <a:endCxn id="171" idx="2"/>
          </p:cNvCxnSpPr>
          <p:nvPr/>
        </p:nvCxnSpPr>
        <p:spPr>
          <a:xfrm rot="16200000" flipH="1">
            <a:off x="10038622" y="4542749"/>
            <a:ext cx="12698" cy="2736949"/>
          </a:xfrm>
          <a:prstGeom prst="bentConnector3">
            <a:avLst>
              <a:gd name="adj1" fmla="val 4223764"/>
            </a:avLst>
          </a:prstGeom>
          <a:noFill/>
          <a:ln w="41275" cap="flat" cmpd="sng" algn="ctr">
            <a:solidFill>
              <a:schemeClr val="tx1"/>
            </a:solidFill>
            <a:prstDash val="sysDot"/>
            <a:headEnd type="triangle"/>
            <a:tailEnd type="triangle"/>
          </a:ln>
          <a:effectLst/>
        </p:spPr>
      </p:cxnSp>
      <p:grpSp>
        <p:nvGrpSpPr>
          <p:cNvPr id="226" name="Group 225">
            <a:extLst>
              <a:ext uri="{FF2B5EF4-FFF2-40B4-BE49-F238E27FC236}">
                <a16:creationId xmlns:a16="http://schemas.microsoft.com/office/drawing/2014/main" id="{F8F1EEBC-043F-4146-A8BD-A137FDB0F395}"/>
              </a:ext>
            </a:extLst>
          </p:cNvPr>
          <p:cNvGrpSpPr/>
          <p:nvPr/>
        </p:nvGrpSpPr>
        <p:grpSpPr>
          <a:xfrm>
            <a:off x="9858989" y="6251577"/>
            <a:ext cx="371096" cy="371096"/>
            <a:chOff x="4687755" y="2457342"/>
            <a:chExt cx="608869" cy="608869"/>
          </a:xfrm>
          <a:solidFill>
            <a:srgbClr val="FF3399"/>
          </a:solidFill>
        </p:grpSpPr>
        <p:sp>
          <p:nvSpPr>
            <p:cNvPr id="227" name="Rectangle 226">
              <a:extLst>
                <a:ext uri="{FF2B5EF4-FFF2-40B4-BE49-F238E27FC236}">
                  <a16:creationId xmlns:a16="http://schemas.microsoft.com/office/drawing/2014/main" id="{77D4FA21-F5BA-4A15-B5E4-D7F8292FE4AF}"/>
                </a:ext>
              </a:extLst>
            </p:cNvPr>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sp>
          <p:nvSpPr>
            <p:cNvPr id="228" name="Rectangle 227">
              <a:extLst>
                <a:ext uri="{FF2B5EF4-FFF2-40B4-BE49-F238E27FC236}">
                  <a16:creationId xmlns:a16="http://schemas.microsoft.com/office/drawing/2014/main" id="{D59220FB-58CD-4598-93CE-9C06F6DBD3B1}"/>
                </a:ext>
              </a:extLst>
            </p:cNvPr>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cxnSp>
        <p:nvCxnSpPr>
          <p:cNvPr id="229" name="Elbow Connector 280">
            <a:extLst>
              <a:ext uri="{FF2B5EF4-FFF2-40B4-BE49-F238E27FC236}">
                <a16:creationId xmlns:a16="http://schemas.microsoft.com/office/drawing/2014/main" id="{B147D4E3-E094-41F1-97BB-46C8A1A68FC8}"/>
              </a:ext>
            </a:extLst>
          </p:cNvPr>
          <p:cNvCxnSpPr>
            <a:stCxn id="189" idx="0"/>
            <a:endCxn id="196" idx="2"/>
          </p:cNvCxnSpPr>
          <p:nvPr/>
        </p:nvCxnSpPr>
        <p:spPr>
          <a:xfrm rot="5400000" flipH="1" flipV="1">
            <a:off x="8860142" y="2151917"/>
            <a:ext cx="1896586" cy="2276576"/>
          </a:xfrm>
          <a:prstGeom prst="bentConnector2">
            <a:avLst/>
          </a:prstGeom>
          <a:noFill/>
          <a:ln w="41275" cap="flat" cmpd="sng" algn="ctr">
            <a:solidFill>
              <a:schemeClr val="tx1"/>
            </a:solidFill>
            <a:prstDash val="sysDot"/>
            <a:headEnd type="triangle"/>
            <a:tailEnd type="triangle"/>
          </a:ln>
          <a:effectLst/>
        </p:spPr>
      </p:cxnSp>
      <p:cxnSp>
        <p:nvCxnSpPr>
          <p:cNvPr id="230" name="Elbow Connector 281">
            <a:extLst>
              <a:ext uri="{FF2B5EF4-FFF2-40B4-BE49-F238E27FC236}">
                <a16:creationId xmlns:a16="http://schemas.microsoft.com/office/drawing/2014/main" id="{F5A9F6D4-1D54-44B2-AB6A-81E26B00C551}"/>
              </a:ext>
            </a:extLst>
          </p:cNvPr>
          <p:cNvCxnSpPr>
            <a:stCxn id="183" idx="0"/>
            <a:endCxn id="196" idx="2"/>
          </p:cNvCxnSpPr>
          <p:nvPr/>
        </p:nvCxnSpPr>
        <p:spPr>
          <a:xfrm rot="5400000" flipH="1" flipV="1">
            <a:off x="9542904" y="2834680"/>
            <a:ext cx="1896586" cy="911053"/>
          </a:xfrm>
          <a:prstGeom prst="bentConnector2">
            <a:avLst/>
          </a:prstGeom>
          <a:noFill/>
          <a:ln w="41275" cap="flat" cmpd="sng" algn="ctr">
            <a:solidFill>
              <a:schemeClr val="tx1"/>
            </a:solidFill>
            <a:prstDash val="sysDot"/>
            <a:headEnd type="triangle"/>
            <a:tailEnd type="triangle"/>
          </a:ln>
          <a:effectLst/>
        </p:spPr>
      </p:cxnSp>
      <p:grpSp>
        <p:nvGrpSpPr>
          <p:cNvPr id="231" name="Group 230">
            <a:extLst>
              <a:ext uri="{FF2B5EF4-FFF2-40B4-BE49-F238E27FC236}">
                <a16:creationId xmlns:a16="http://schemas.microsoft.com/office/drawing/2014/main" id="{E0F0E6C6-E8D1-4171-8CF7-A0FCED591791}"/>
              </a:ext>
            </a:extLst>
          </p:cNvPr>
          <p:cNvGrpSpPr/>
          <p:nvPr/>
        </p:nvGrpSpPr>
        <p:grpSpPr>
          <a:xfrm>
            <a:off x="8490949" y="3015994"/>
            <a:ext cx="371096" cy="371096"/>
            <a:chOff x="4687755" y="2457342"/>
            <a:chExt cx="608869" cy="608869"/>
          </a:xfrm>
          <a:solidFill>
            <a:srgbClr val="FF3399"/>
          </a:solidFill>
        </p:grpSpPr>
        <p:sp>
          <p:nvSpPr>
            <p:cNvPr id="232" name="Rectangle 231">
              <a:extLst>
                <a:ext uri="{FF2B5EF4-FFF2-40B4-BE49-F238E27FC236}">
                  <a16:creationId xmlns:a16="http://schemas.microsoft.com/office/drawing/2014/main" id="{F7AE7CC3-4932-45F3-AF5A-69479B048A7E}"/>
                </a:ext>
              </a:extLst>
            </p:cNvPr>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sp>
          <p:nvSpPr>
            <p:cNvPr id="233" name="Rectangle 232">
              <a:extLst>
                <a:ext uri="{FF2B5EF4-FFF2-40B4-BE49-F238E27FC236}">
                  <a16:creationId xmlns:a16="http://schemas.microsoft.com/office/drawing/2014/main" id="{5316309E-835F-4962-B6B1-75F20CE91710}"/>
                </a:ext>
              </a:extLst>
            </p:cNvPr>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grpSp>
        <p:nvGrpSpPr>
          <p:cNvPr id="234" name="Group 233">
            <a:extLst>
              <a:ext uri="{FF2B5EF4-FFF2-40B4-BE49-F238E27FC236}">
                <a16:creationId xmlns:a16="http://schemas.microsoft.com/office/drawing/2014/main" id="{AB7CD089-0830-4439-8DD4-38047437D067}"/>
              </a:ext>
            </a:extLst>
          </p:cNvPr>
          <p:cNvGrpSpPr/>
          <p:nvPr/>
        </p:nvGrpSpPr>
        <p:grpSpPr>
          <a:xfrm>
            <a:off x="9858990" y="3015993"/>
            <a:ext cx="371096" cy="371096"/>
            <a:chOff x="4687755" y="2457342"/>
            <a:chExt cx="608869" cy="608869"/>
          </a:xfrm>
          <a:solidFill>
            <a:srgbClr val="FF3399"/>
          </a:solidFill>
        </p:grpSpPr>
        <p:sp>
          <p:nvSpPr>
            <p:cNvPr id="235" name="Rectangle 234">
              <a:extLst>
                <a:ext uri="{FF2B5EF4-FFF2-40B4-BE49-F238E27FC236}">
                  <a16:creationId xmlns:a16="http://schemas.microsoft.com/office/drawing/2014/main" id="{4EFEC8A3-A433-4D5F-B56A-EAD8951EE73A}"/>
                </a:ext>
              </a:extLst>
            </p:cNvPr>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sp>
          <p:nvSpPr>
            <p:cNvPr id="236" name="Rectangle 235">
              <a:extLst>
                <a:ext uri="{FF2B5EF4-FFF2-40B4-BE49-F238E27FC236}">
                  <a16:creationId xmlns:a16="http://schemas.microsoft.com/office/drawing/2014/main" id="{97E35AB6-A6A1-4ACD-8EA0-C8CA4A529968}"/>
                </a:ext>
              </a:extLst>
            </p:cNvPr>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grpSp>
      <p:sp>
        <p:nvSpPr>
          <p:cNvPr id="237" name="TextBox 236">
            <a:extLst>
              <a:ext uri="{FF2B5EF4-FFF2-40B4-BE49-F238E27FC236}">
                <a16:creationId xmlns:a16="http://schemas.microsoft.com/office/drawing/2014/main" id="{C74CF9E3-74D0-4BFB-A466-28D800596501}"/>
              </a:ext>
            </a:extLst>
          </p:cNvPr>
          <p:cNvSpPr txBox="1"/>
          <p:nvPr/>
        </p:nvSpPr>
        <p:spPr>
          <a:xfrm>
            <a:off x="9013659" y="4208754"/>
            <a:ext cx="669009" cy="793963"/>
          </a:xfrm>
          <a:prstGeom prst="rect">
            <a:avLst/>
          </a:prstGeom>
          <a:noFill/>
        </p:spPr>
        <p:txBody>
          <a:bodyPr wrap="none" lIns="182857" tIns="146285" rIns="182857" bIns="146285" rtlCol="0">
            <a:spAutoFit/>
          </a:bodyPr>
          <a:lstStyle/>
          <a:p>
            <a:pPr defTabSz="914309">
              <a:lnSpc>
                <a:spcPct val="90000"/>
              </a:lnSpc>
              <a:spcAft>
                <a:spcPts val="600"/>
              </a:spcAft>
              <a:defRPr/>
            </a:pPr>
            <a:r>
              <a:rPr lang="en-US" sz="3600"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600" b="1" kern="0" dirty="0">
              <a:gradFill>
                <a:gsLst>
                  <a:gs pos="2917">
                    <a:srgbClr val="FFFFFF"/>
                  </a:gs>
                  <a:gs pos="30000">
                    <a:srgbClr val="FFFFFF"/>
                  </a:gs>
                </a:gsLst>
                <a:lin ang="5400000" scaled="0"/>
              </a:gradFill>
            </a:endParaRPr>
          </a:p>
        </p:txBody>
      </p:sp>
      <p:sp>
        <p:nvSpPr>
          <p:cNvPr id="238" name="TextBox 237">
            <a:extLst>
              <a:ext uri="{FF2B5EF4-FFF2-40B4-BE49-F238E27FC236}">
                <a16:creationId xmlns:a16="http://schemas.microsoft.com/office/drawing/2014/main" id="{8566E2F3-57BF-47C0-8BAD-426D9EE62E36}"/>
              </a:ext>
            </a:extLst>
          </p:cNvPr>
          <p:cNvSpPr txBox="1"/>
          <p:nvPr/>
        </p:nvSpPr>
        <p:spPr>
          <a:xfrm>
            <a:off x="10398041" y="4216343"/>
            <a:ext cx="669009" cy="793963"/>
          </a:xfrm>
          <a:prstGeom prst="rect">
            <a:avLst/>
          </a:prstGeom>
          <a:noFill/>
        </p:spPr>
        <p:txBody>
          <a:bodyPr wrap="none" lIns="182857" tIns="146285" rIns="182857" bIns="146285" rtlCol="0">
            <a:spAutoFit/>
          </a:bodyPr>
          <a:lstStyle/>
          <a:p>
            <a:pPr defTabSz="914309">
              <a:lnSpc>
                <a:spcPct val="90000"/>
              </a:lnSpc>
              <a:spcAft>
                <a:spcPts val="600"/>
              </a:spcAft>
              <a:defRPr/>
            </a:pPr>
            <a:r>
              <a:rPr lang="en-US" sz="3600"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600" b="1" kern="0" dirty="0">
              <a:gradFill>
                <a:gsLst>
                  <a:gs pos="2917">
                    <a:srgbClr val="FFFFFF"/>
                  </a:gs>
                  <a:gs pos="30000">
                    <a:srgbClr val="FFFFFF"/>
                  </a:gs>
                </a:gsLst>
                <a:lin ang="5400000" scaled="0"/>
              </a:gradFill>
            </a:endParaRPr>
          </a:p>
        </p:txBody>
      </p:sp>
      <p:sp>
        <p:nvSpPr>
          <p:cNvPr id="239" name="TextBox 238">
            <a:extLst>
              <a:ext uri="{FF2B5EF4-FFF2-40B4-BE49-F238E27FC236}">
                <a16:creationId xmlns:a16="http://schemas.microsoft.com/office/drawing/2014/main" id="{7EEE74BB-4003-446C-8792-85A871D0BB54}"/>
              </a:ext>
            </a:extLst>
          </p:cNvPr>
          <p:cNvSpPr txBox="1"/>
          <p:nvPr/>
        </p:nvSpPr>
        <p:spPr>
          <a:xfrm>
            <a:off x="7761932" y="3243629"/>
            <a:ext cx="669009" cy="793963"/>
          </a:xfrm>
          <a:prstGeom prst="rect">
            <a:avLst/>
          </a:prstGeom>
          <a:noFill/>
        </p:spPr>
        <p:txBody>
          <a:bodyPr wrap="none" lIns="182857" tIns="146285" rIns="182857" bIns="146285" rtlCol="0">
            <a:spAutoFit/>
          </a:bodyPr>
          <a:lstStyle/>
          <a:p>
            <a:pPr defTabSz="914309">
              <a:lnSpc>
                <a:spcPct val="90000"/>
              </a:lnSpc>
              <a:spcAft>
                <a:spcPts val="600"/>
              </a:spcAft>
              <a:defRPr/>
            </a:pPr>
            <a:r>
              <a:rPr lang="en-US" sz="3600"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600" b="1" kern="0" dirty="0">
              <a:gradFill>
                <a:gsLst>
                  <a:gs pos="2917">
                    <a:srgbClr val="FFFFFF"/>
                  </a:gs>
                  <a:gs pos="30000">
                    <a:srgbClr val="FFFFFF"/>
                  </a:gs>
                </a:gsLst>
                <a:lin ang="5400000" scaled="0"/>
              </a:gradFill>
            </a:endParaRPr>
          </a:p>
        </p:txBody>
      </p:sp>
      <p:sp>
        <p:nvSpPr>
          <p:cNvPr id="240" name="TextBox 239">
            <a:extLst>
              <a:ext uri="{FF2B5EF4-FFF2-40B4-BE49-F238E27FC236}">
                <a16:creationId xmlns:a16="http://schemas.microsoft.com/office/drawing/2014/main" id="{F7032A58-FE97-45D2-8B01-160EC665CD2A}"/>
              </a:ext>
            </a:extLst>
          </p:cNvPr>
          <p:cNvSpPr txBox="1"/>
          <p:nvPr/>
        </p:nvSpPr>
        <p:spPr>
          <a:xfrm>
            <a:off x="11548991" y="3092183"/>
            <a:ext cx="669009" cy="793963"/>
          </a:xfrm>
          <a:prstGeom prst="rect">
            <a:avLst/>
          </a:prstGeom>
          <a:noFill/>
        </p:spPr>
        <p:txBody>
          <a:bodyPr wrap="none" lIns="182857" tIns="146285" rIns="182857" bIns="146285" rtlCol="0">
            <a:spAutoFit/>
          </a:bodyPr>
          <a:lstStyle/>
          <a:p>
            <a:pPr defTabSz="914309">
              <a:lnSpc>
                <a:spcPct val="90000"/>
              </a:lnSpc>
              <a:spcAft>
                <a:spcPts val="600"/>
              </a:spcAft>
              <a:defRPr/>
            </a:pPr>
            <a:r>
              <a:rPr lang="en-US" sz="3600"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600" b="1" kern="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8128400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B39EF587-070E-443C-AB13-B08D8F2AE888}"/>
              </a:ext>
            </a:extLst>
          </p:cNvPr>
          <p:cNvSpPr/>
          <p:nvPr>
            <p:custDataLst>
              <p:tags r:id="rId1"/>
            </p:custDataLst>
          </p:nvPr>
        </p:nvSpPr>
        <p:spPr bwMode="auto">
          <a:xfrm>
            <a:off x="8138456" y="5209405"/>
            <a:ext cx="3933665" cy="1697712"/>
          </a:xfrm>
          <a:prstGeom prst="rect">
            <a:avLst/>
          </a:prstGeom>
          <a:solidFill>
            <a:srgbClr val="505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algn="ctr" defTabSz="698716" fontAlgn="base">
              <a:spcBef>
                <a:spcPct val="0"/>
              </a:spcBef>
              <a:spcAft>
                <a:spcPct val="0"/>
              </a:spcAft>
            </a:pPr>
            <a:endParaRPr lang="en-US" sz="1734" dirty="0">
              <a:gradFill>
                <a:gsLst>
                  <a:gs pos="0">
                    <a:srgbClr val="FFFFFF"/>
                  </a:gs>
                  <a:gs pos="100000">
                    <a:srgbClr val="FFFFFF"/>
                  </a:gs>
                </a:gsLst>
                <a:lin ang="5400000" scaled="0"/>
              </a:gradFill>
              <a:latin typeface="Segoe UI"/>
            </a:endParaRPr>
          </a:p>
        </p:txBody>
      </p:sp>
      <p:sp>
        <p:nvSpPr>
          <p:cNvPr id="59" name="Rectangle 58">
            <a:extLst>
              <a:ext uri="{FF2B5EF4-FFF2-40B4-BE49-F238E27FC236}">
                <a16:creationId xmlns:a16="http://schemas.microsoft.com/office/drawing/2014/main" id="{4D1ED2F3-9CF9-44C0-8530-F43043BD0449}"/>
              </a:ext>
            </a:extLst>
          </p:cNvPr>
          <p:cNvSpPr/>
          <p:nvPr>
            <p:custDataLst>
              <p:tags r:id="rId2"/>
            </p:custDataLst>
          </p:nvPr>
        </p:nvSpPr>
        <p:spPr bwMode="auto">
          <a:xfrm>
            <a:off x="8047017" y="4782367"/>
            <a:ext cx="3972864" cy="4725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899" tIns="34949" rIns="69899" bIns="34949" numCol="1" spcCol="0" rtlCol="0" anchor="ctr" anchorCtr="0" compatLnSpc="1">
            <a:prstTxWarp prst="textNoShape">
              <a:avLst/>
            </a:prstTxWarp>
          </a:bodyPr>
          <a:lstStyle/>
          <a:p>
            <a:pPr defTabSz="698716" fontAlgn="base">
              <a:spcBef>
                <a:spcPct val="0"/>
              </a:spcBef>
              <a:spcAft>
                <a:spcPct val="0"/>
              </a:spcAft>
            </a:pPr>
            <a:r>
              <a:rPr lang="en-US" sz="1200" spc="-102" dirty="0">
                <a:ln w="3175">
                  <a:noFill/>
                </a:ln>
                <a:solidFill>
                  <a:srgbClr val="0072C6"/>
                </a:solidFill>
                <a:latin typeface="Segoe UI Light"/>
                <a:cs typeface="Segoe UI" pitchFamily="34" charset="0"/>
              </a:rPr>
              <a:t>Availability</a:t>
            </a:r>
            <a:r>
              <a:rPr lang="en-US" sz="1200" dirty="0">
                <a:solidFill>
                  <a:srgbClr val="0072C6"/>
                </a:solidFill>
                <a:latin typeface="Segoe UI"/>
              </a:rPr>
              <a:t> </a:t>
            </a:r>
            <a:r>
              <a:rPr lang="en-US" sz="1200" spc="-102" dirty="0">
                <a:ln w="3175">
                  <a:noFill/>
                </a:ln>
                <a:solidFill>
                  <a:srgbClr val="0072C6"/>
                </a:solidFill>
                <a:latin typeface="Segoe UI Light"/>
                <a:cs typeface="Segoe UI" pitchFamily="34" charset="0"/>
              </a:rPr>
              <a:t>set</a:t>
            </a:r>
          </a:p>
        </p:txBody>
      </p:sp>
      <p:sp>
        <p:nvSpPr>
          <p:cNvPr id="74" name="Title 73"/>
          <p:cNvSpPr>
            <a:spLocks noGrp="1"/>
          </p:cNvSpPr>
          <p:nvPr>
            <p:ph type="title"/>
          </p:nvPr>
        </p:nvSpPr>
        <p:spPr/>
        <p:txBody>
          <a:bodyPr/>
          <a:lstStyle/>
          <a:p>
            <a:r>
              <a:rPr lang="en-US" dirty="0"/>
              <a:t>Azure Load Balancer </a:t>
            </a:r>
          </a:p>
        </p:txBody>
      </p:sp>
      <p:grpSp>
        <p:nvGrpSpPr>
          <p:cNvPr id="295" name="Group 294"/>
          <p:cNvGrpSpPr/>
          <p:nvPr/>
        </p:nvGrpSpPr>
        <p:grpSpPr>
          <a:xfrm>
            <a:off x="9216200" y="485287"/>
            <a:ext cx="868680" cy="64452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98" name="Group 297"/>
          <p:cNvGrpSpPr/>
          <p:nvPr/>
        </p:nvGrpSpPr>
        <p:grpSpPr>
          <a:xfrm>
            <a:off x="10084992" y="485287"/>
            <a:ext cx="959988" cy="647700"/>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314" name="TextBox 313"/>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15"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sp>
        <p:nvSpPr>
          <p:cNvPr id="317" name="Rectangle 316"/>
          <p:cNvSpPr/>
          <p:nvPr/>
        </p:nvSpPr>
        <p:spPr bwMode="auto">
          <a:xfrm>
            <a:off x="10131515"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8" name="Group 317"/>
          <p:cNvGrpSpPr/>
          <p:nvPr/>
        </p:nvGrpSpPr>
        <p:grpSpPr>
          <a:xfrm>
            <a:off x="8418690" y="479425"/>
            <a:ext cx="868680" cy="64452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dirty="0">
                <a:solidFill>
                  <a:srgbClr val="505050"/>
                </a:solidFill>
              </a:endParaRPr>
            </a:p>
          </p:txBody>
        </p:sp>
      </p:grpSp>
      <p:sp>
        <p:nvSpPr>
          <p:cNvPr id="15" name="Content Placeholder 2">
            <a:extLst>
              <a:ext uri="{FF2B5EF4-FFF2-40B4-BE49-F238E27FC236}">
                <a16:creationId xmlns:a16="http://schemas.microsoft.com/office/drawing/2014/main" id="{14DDB6C3-3119-4EA7-AAE8-54444759FCA6}"/>
              </a:ext>
            </a:extLst>
          </p:cNvPr>
          <p:cNvSpPr txBox="1">
            <a:spLocks/>
          </p:cNvSpPr>
          <p:nvPr/>
        </p:nvSpPr>
        <p:spPr>
          <a:xfrm>
            <a:off x="274639" y="1381125"/>
            <a:ext cx="7498061" cy="5228303"/>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000" dirty="0"/>
              <a:t>Software based Layer-4 type load balancer </a:t>
            </a:r>
          </a:p>
          <a:p>
            <a:pPr>
              <a:spcBef>
                <a:spcPts val="1200"/>
              </a:spcBef>
            </a:pPr>
            <a:r>
              <a:rPr lang="en-US" sz="2000" dirty="0"/>
              <a:t>SLB distributes incoming traffic load among healthy service instances in cloud services or VMs defined in a load balancer set</a:t>
            </a:r>
          </a:p>
          <a:p>
            <a:pPr>
              <a:spcBef>
                <a:spcPts val="1200"/>
              </a:spcBef>
            </a:pPr>
            <a:r>
              <a:rPr lang="en-US" sz="2000" dirty="0"/>
              <a:t>Hash based 2, 3 or 5 tuple algorithm</a:t>
            </a:r>
          </a:p>
          <a:p>
            <a:pPr>
              <a:spcBef>
                <a:spcPts val="1200"/>
              </a:spcBef>
            </a:pPr>
            <a:r>
              <a:rPr lang="en-US" sz="2000" dirty="0"/>
              <a:t>Provide routing/access to instances from the Internet </a:t>
            </a:r>
          </a:p>
          <a:p>
            <a:pPr>
              <a:spcBef>
                <a:spcPts val="1200"/>
              </a:spcBef>
            </a:pPr>
            <a:r>
              <a:rPr lang="en-US" sz="2000" dirty="0"/>
              <a:t>Provide outbound internet connectivity from Azure with address translation</a:t>
            </a:r>
          </a:p>
        </p:txBody>
      </p:sp>
      <p:sp>
        <p:nvSpPr>
          <p:cNvPr id="37" name="Freeform 27">
            <a:extLst>
              <a:ext uri="{FF2B5EF4-FFF2-40B4-BE49-F238E27FC236}">
                <a16:creationId xmlns:a16="http://schemas.microsoft.com/office/drawing/2014/main" id="{C3C0FEEE-B165-43A8-8555-DB9E879A598F}"/>
              </a:ext>
            </a:extLst>
          </p:cNvPr>
          <p:cNvSpPr>
            <a:spLocks noChangeAspect="1" noEditPoints="1"/>
          </p:cNvSpPr>
          <p:nvPr/>
        </p:nvSpPr>
        <p:spPr bwMode="black">
          <a:xfrm>
            <a:off x="8138456" y="1869379"/>
            <a:ext cx="1346260" cy="867226"/>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5C2D91"/>
          </a:solidFill>
          <a:extLst/>
        </p:spPr>
        <p:txBody>
          <a:bodyPr vert="horz" wrap="square" lIns="93247" tIns="46623" rIns="93247" bIns="4662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effectLst/>
              <a:uLnTx/>
              <a:uFillTx/>
            </a:endParaRPr>
          </a:p>
        </p:txBody>
      </p:sp>
      <p:sp>
        <p:nvSpPr>
          <p:cNvPr id="38" name="Freeform 27">
            <a:extLst>
              <a:ext uri="{FF2B5EF4-FFF2-40B4-BE49-F238E27FC236}">
                <a16:creationId xmlns:a16="http://schemas.microsoft.com/office/drawing/2014/main" id="{13BC9B8C-F0B4-4C52-89C3-95F1D97C07F9}"/>
              </a:ext>
            </a:extLst>
          </p:cNvPr>
          <p:cNvSpPr>
            <a:spLocks noChangeAspect="1" noEditPoints="1"/>
          </p:cNvSpPr>
          <p:nvPr/>
        </p:nvSpPr>
        <p:spPr bwMode="black">
          <a:xfrm>
            <a:off x="10574738" y="1898524"/>
            <a:ext cx="1346260" cy="867226"/>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BAD80A">
              <a:lumMod val="60000"/>
              <a:lumOff val="40000"/>
            </a:srgbClr>
          </a:solidFill>
          <a:extLst/>
        </p:spPr>
        <p:txBody>
          <a:bodyPr vert="horz" wrap="square" lIns="93247" tIns="46623" rIns="93247" bIns="4662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effectLst/>
              <a:uLnTx/>
              <a:uFillTx/>
            </a:endParaRPr>
          </a:p>
        </p:txBody>
      </p:sp>
      <p:sp>
        <p:nvSpPr>
          <p:cNvPr id="39" name="Rounded Rectangle 3">
            <a:extLst>
              <a:ext uri="{FF2B5EF4-FFF2-40B4-BE49-F238E27FC236}">
                <a16:creationId xmlns:a16="http://schemas.microsoft.com/office/drawing/2014/main" id="{D4686B52-8B48-4815-AF07-EF034DB5E7C8}"/>
              </a:ext>
            </a:extLst>
          </p:cNvPr>
          <p:cNvSpPr/>
          <p:nvPr/>
        </p:nvSpPr>
        <p:spPr bwMode="auto">
          <a:xfrm>
            <a:off x="8898576" y="3959662"/>
            <a:ext cx="2514243" cy="625173"/>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1" i="0" u="none" strike="noStrike" kern="0" cap="none" spc="0" normalizeH="0" baseline="0" noProof="0" dirty="0">
                <a:ln>
                  <a:noFill/>
                </a:ln>
                <a:effectLst/>
                <a:uLnTx/>
                <a:uFillTx/>
                <a:latin typeface="Segoe UI"/>
                <a:ea typeface="Segoe UI" pitchFamily="34" charset="0"/>
                <a:cs typeface="Segoe UI" pitchFamily="34" charset="0"/>
              </a:rPr>
              <a:t>Azure Load Balancer</a:t>
            </a:r>
          </a:p>
        </p:txBody>
      </p:sp>
      <p:sp>
        <p:nvSpPr>
          <p:cNvPr id="40" name="Rectangle 39">
            <a:extLst>
              <a:ext uri="{FF2B5EF4-FFF2-40B4-BE49-F238E27FC236}">
                <a16:creationId xmlns:a16="http://schemas.microsoft.com/office/drawing/2014/main" id="{F33B8F4F-5AB0-439C-A409-359B81957981}"/>
              </a:ext>
            </a:extLst>
          </p:cNvPr>
          <p:cNvSpPr/>
          <p:nvPr/>
        </p:nvSpPr>
        <p:spPr bwMode="auto">
          <a:xfrm>
            <a:off x="9584279" y="3571201"/>
            <a:ext cx="990459" cy="36528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effectLst/>
                <a:uLnTx/>
                <a:uFillTx/>
                <a:latin typeface="Segoe UI"/>
                <a:ea typeface="Segoe UI" pitchFamily="34" charset="0"/>
                <a:cs typeface="Segoe UI" pitchFamily="34" charset="0"/>
              </a:rPr>
              <a:t>VIP</a:t>
            </a:r>
          </a:p>
        </p:txBody>
      </p:sp>
      <p:grpSp>
        <p:nvGrpSpPr>
          <p:cNvPr id="41" name="Group 40">
            <a:extLst>
              <a:ext uri="{FF2B5EF4-FFF2-40B4-BE49-F238E27FC236}">
                <a16:creationId xmlns:a16="http://schemas.microsoft.com/office/drawing/2014/main" id="{7D0E944D-09A5-4C7D-A8AB-31971A78489E}"/>
              </a:ext>
            </a:extLst>
          </p:cNvPr>
          <p:cNvGrpSpPr/>
          <p:nvPr/>
        </p:nvGrpSpPr>
        <p:grpSpPr>
          <a:xfrm>
            <a:off x="8340760" y="5575295"/>
            <a:ext cx="941650" cy="874182"/>
            <a:chOff x="10395800" y="3875157"/>
            <a:chExt cx="941784" cy="401444"/>
          </a:xfrm>
        </p:grpSpPr>
        <p:sp>
          <p:nvSpPr>
            <p:cNvPr id="42" name="Rounded Rectangle 41">
              <a:extLst>
                <a:ext uri="{FF2B5EF4-FFF2-40B4-BE49-F238E27FC236}">
                  <a16:creationId xmlns:a16="http://schemas.microsoft.com/office/drawing/2014/main" id="{17485444-3A88-47AC-982D-BCD6B8576110}"/>
                </a:ext>
              </a:extLst>
            </p:cNvPr>
            <p:cNvSpPr/>
            <p:nvPr/>
          </p:nvSpPr>
          <p:spPr bwMode="auto">
            <a:xfrm>
              <a:off x="10395800" y="3875157"/>
              <a:ext cx="941784" cy="401444"/>
            </a:xfrm>
            <a:prstGeom prst="roundRect">
              <a:avLst>
                <a:gd name="adj" fmla="val 35082"/>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effectLst/>
                <a:uLnTx/>
                <a:uFillTx/>
                <a:latin typeface="Segoe UI"/>
                <a:ea typeface="+mn-ea"/>
                <a:cs typeface="+mn-cs"/>
              </a:endParaRPr>
            </a:p>
          </p:txBody>
        </p:sp>
        <p:sp>
          <p:nvSpPr>
            <p:cNvPr id="43" name="Freeform 5">
              <a:extLst>
                <a:ext uri="{FF2B5EF4-FFF2-40B4-BE49-F238E27FC236}">
                  <a16:creationId xmlns:a16="http://schemas.microsoft.com/office/drawing/2014/main" id="{09314708-EFB9-4A18-82C8-3B5096FBCCA8}"/>
                </a:ext>
              </a:extLst>
            </p:cNvPr>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lumMod val="50000"/>
              </a:srgbClr>
            </a:solidFill>
            <a:ln w="10795" cap="flat" cmpd="sng" algn="ctr">
              <a:no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4833D48A-368E-4635-A282-A46B2FF9337E}"/>
              </a:ext>
            </a:extLst>
          </p:cNvPr>
          <p:cNvGrpSpPr/>
          <p:nvPr/>
        </p:nvGrpSpPr>
        <p:grpSpPr>
          <a:xfrm>
            <a:off x="10777043" y="5570406"/>
            <a:ext cx="941650" cy="874182"/>
            <a:chOff x="10395800" y="3875157"/>
            <a:chExt cx="941784" cy="401444"/>
          </a:xfrm>
        </p:grpSpPr>
        <p:sp>
          <p:nvSpPr>
            <p:cNvPr id="45" name="Rounded Rectangle 44">
              <a:extLst>
                <a:ext uri="{FF2B5EF4-FFF2-40B4-BE49-F238E27FC236}">
                  <a16:creationId xmlns:a16="http://schemas.microsoft.com/office/drawing/2014/main" id="{837A2617-3C44-4742-B2F4-A9E245E913B5}"/>
                </a:ext>
              </a:extLst>
            </p:cNvPr>
            <p:cNvSpPr/>
            <p:nvPr/>
          </p:nvSpPr>
          <p:spPr bwMode="auto">
            <a:xfrm>
              <a:off x="10395800" y="3875157"/>
              <a:ext cx="941784" cy="401444"/>
            </a:xfrm>
            <a:prstGeom prst="roundRect">
              <a:avLst>
                <a:gd name="adj" fmla="val 35082"/>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effectLst/>
                <a:uLnTx/>
                <a:uFillTx/>
                <a:latin typeface="Segoe UI"/>
                <a:ea typeface="+mn-ea"/>
                <a:cs typeface="+mn-cs"/>
              </a:endParaRPr>
            </a:p>
          </p:txBody>
        </p:sp>
        <p:sp>
          <p:nvSpPr>
            <p:cNvPr id="46" name="Freeform 5">
              <a:extLst>
                <a:ext uri="{FF2B5EF4-FFF2-40B4-BE49-F238E27FC236}">
                  <a16:creationId xmlns:a16="http://schemas.microsoft.com/office/drawing/2014/main" id="{098F3EF8-E11A-4083-9806-D4FDDC691B1E}"/>
                </a:ext>
              </a:extLst>
            </p:cNvPr>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lumMod val="50000"/>
              </a:srgbClr>
            </a:solidFill>
            <a:ln w="10795" cap="flat" cmpd="sng" algn="ctr">
              <a:no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effectLst/>
                <a:uLnTx/>
                <a:uFillTx/>
                <a:latin typeface="Segoe UI"/>
                <a:ea typeface="+mn-ea"/>
                <a:cs typeface="+mn-cs"/>
              </a:endParaRPr>
            </a:p>
          </p:txBody>
        </p:sp>
      </p:grpSp>
      <p:cxnSp>
        <p:nvCxnSpPr>
          <p:cNvPr id="47" name="Straight Arrow Connector 46">
            <a:extLst>
              <a:ext uri="{FF2B5EF4-FFF2-40B4-BE49-F238E27FC236}">
                <a16:creationId xmlns:a16="http://schemas.microsoft.com/office/drawing/2014/main" id="{B111AD9A-52C7-47E4-94E2-14BFEFA77C2D}"/>
              </a:ext>
            </a:extLst>
          </p:cNvPr>
          <p:cNvCxnSpPr/>
          <p:nvPr/>
        </p:nvCxnSpPr>
        <p:spPr>
          <a:xfrm>
            <a:off x="8811585" y="2375349"/>
            <a:ext cx="1077450" cy="1195852"/>
          </a:xfrm>
          <a:prstGeom prst="straightConnector1">
            <a:avLst/>
          </a:prstGeom>
          <a:noFill/>
          <a:ln w="9525" cap="flat" cmpd="sng" algn="ctr">
            <a:solidFill>
              <a:srgbClr val="00B050"/>
            </a:solidFill>
            <a:prstDash val="solid"/>
            <a:headEnd type="none"/>
            <a:tailEnd type="triangle"/>
          </a:ln>
          <a:effectLst/>
        </p:spPr>
      </p:cxnSp>
      <p:cxnSp>
        <p:nvCxnSpPr>
          <p:cNvPr id="48" name="Straight Arrow Connector 47">
            <a:extLst>
              <a:ext uri="{FF2B5EF4-FFF2-40B4-BE49-F238E27FC236}">
                <a16:creationId xmlns:a16="http://schemas.microsoft.com/office/drawing/2014/main" id="{1C985809-C3EA-4E71-8BD9-4D269336C886}"/>
              </a:ext>
            </a:extLst>
          </p:cNvPr>
          <p:cNvCxnSpPr/>
          <p:nvPr/>
        </p:nvCxnSpPr>
        <p:spPr>
          <a:xfrm flipH="1">
            <a:off x="8898576" y="4584836"/>
            <a:ext cx="914270" cy="990460"/>
          </a:xfrm>
          <a:prstGeom prst="straightConnector1">
            <a:avLst/>
          </a:prstGeom>
          <a:noFill/>
          <a:ln w="9525" cap="flat" cmpd="sng" algn="ctr">
            <a:solidFill>
              <a:srgbClr val="009E49"/>
            </a:solidFill>
            <a:prstDash val="solid"/>
            <a:headEnd type="none"/>
            <a:tailEnd type="triangle"/>
          </a:ln>
          <a:effectLst/>
        </p:spPr>
      </p:cxnSp>
      <p:cxnSp>
        <p:nvCxnSpPr>
          <p:cNvPr id="49" name="Straight Arrow Connector 48">
            <a:extLst>
              <a:ext uri="{FF2B5EF4-FFF2-40B4-BE49-F238E27FC236}">
                <a16:creationId xmlns:a16="http://schemas.microsoft.com/office/drawing/2014/main" id="{C487ABE4-33C2-436E-BA9A-BF5E10308A9E}"/>
              </a:ext>
            </a:extLst>
          </p:cNvPr>
          <p:cNvCxnSpPr/>
          <p:nvPr/>
        </p:nvCxnSpPr>
        <p:spPr>
          <a:xfrm flipH="1">
            <a:off x="10269982" y="2404494"/>
            <a:ext cx="977886" cy="1166708"/>
          </a:xfrm>
          <a:prstGeom prst="straightConnector1">
            <a:avLst/>
          </a:prstGeom>
          <a:noFill/>
          <a:ln w="9525" cap="flat" cmpd="sng" algn="ctr">
            <a:solidFill>
              <a:srgbClr val="FF0000"/>
            </a:solidFill>
            <a:prstDash val="solid"/>
            <a:headEnd type="none"/>
            <a:tailEnd type="triangle"/>
          </a:ln>
          <a:effectLst/>
        </p:spPr>
      </p:cxnSp>
      <p:cxnSp>
        <p:nvCxnSpPr>
          <p:cNvPr id="50" name="Straight Arrow Connector 49">
            <a:extLst>
              <a:ext uri="{FF2B5EF4-FFF2-40B4-BE49-F238E27FC236}">
                <a16:creationId xmlns:a16="http://schemas.microsoft.com/office/drawing/2014/main" id="{E43C0F92-AE97-4EB6-925D-AEE4F12D1456}"/>
              </a:ext>
            </a:extLst>
          </p:cNvPr>
          <p:cNvCxnSpPr/>
          <p:nvPr/>
        </p:nvCxnSpPr>
        <p:spPr>
          <a:xfrm>
            <a:off x="10269982" y="4584836"/>
            <a:ext cx="977886" cy="990460"/>
          </a:xfrm>
          <a:prstGeom prst="straightConnector1">
            <a:avLst/>
          </a:prstGeom>
          <a:noFill/>
          <a:ln w="9525" cap="flat" cmpd="sng" algn="ctr">
            <a:solidFill>
              <a:srgbClr val="FF0000"/>
            </a:solidFill>
            <a:prstDash val="solid"/>
            <a:headEnd type="none"/>
            <a:tailEnd type="triangle"/>
          </a:ln>
          <a:effectLst/>
        </p:spPr>
      </p:cxnSp>
      <p:sp>
        <p:nvSpPr>
          <p:cNvPr id="51" name="TextBox 50">
            <a:extLst>
              <a:ext uri="{FF2B5EF4-FFF2-40B4-BE49-F238E27FC236}">
                <a16:creationId xmlns:a16="http://schemas.microsoft.com/office/drawing/2014/main" id="{F55CA9F8-7054-4058-A7AE-C2A3089D8FAE}"/>
              </a:ext>
            </a:extLst>
          </p:cNvPr>
          <p:cNvSpPr txBox="1"/>
          <p:nvPr/>
        </p:nvSpPr>
        <p:spPr>
          <a:xfrm>
            <a:off x="8267461" y="1381004"/>
            <a:ext cx="1316819" cy="57238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Client 1</a:t>
            </a:r>
          </a:p>
        </p:txBody>
      </p:sp>
      <p:sp>
        <p:nvSpPr>
          <p:cNvPr id="52" name="TextBox 51">
            <a:extLst>
              <a:ext uri="{FF2B5EF4-FFF2-40B4-BE49-F238E27FC236}">
                <a16:creationId xmlns:a16="http://schemas.microsoft.com/office/drawing/2014/main" id="{E31E17FC-FFCA-4CBB-96A0-B0B05C18C301}"/>
              </a:ext>
            </a:extLst>
          </p:cNvPr>
          <p:cNvSpPr txBox="1"/>
          <p:nvPr/>
        </p:nvSpPr>
        <p:spPr>
          <a:xfrm>
            <a:off x="10622810" y="1430642"/>
            <a:ext cx="1316819" cy="57238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Client 2</a:t>
            </a:r>
          </a:p>
        </p:txBody>
      </p:sp>
      <p:sp>
        <p:nvSpPr>
          <p:cNvPr id="53" name="TextBox 52">
            <a:extLst>
              <a:ext uri="{FF2B5EF4-FFF2-40B4-BE49-F238E27FC236}">
                <a16:creationId xmlns:a16="http://schemas.microsoft.com/office/drawing/2014/main" id="{C2741A7F-BF51-46AE-9ACA-701A59E1D41B}"/>
              </a:ext>
            </a:extLst>
          </p:cNvPr>
          <p:cNvSpPr txBox="1"/>
          <p:nvPr/>
        </p:nvSpPr>
        <p:spPr>
          <a:xfrm>
            <a:off x="8240166" y="6322586"/>
            <a:ext cx="1316819" cy="57238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rPr>
              <a:t>Server 1</a:t>
            </a:r>
          </a:p>
        </p:txBody>
      </p:sp>
      <p:sp>
        <p:nvSpPr>
          <p:cNvPr id="54" name="TextBox 53">
            <a:extLst>
              <a:ext uri="{FF2B5EF4-FFF2-40B4-BE49-F238E27FC236}">
                <a16:creationId xmlns:a16="http://schemas.microsoft.com/office/drawing/2014/main" id="{77017EBF-017B-4069-BA3D-5931484C831B}"/>
              </a:ext>
            </a:extLst>
          </p:cNvPr>
          <p:cNvSpPr txBox="1"/>
          <p:nvPr/>
        </p:nvSpPr>
        <p:spPr>
          <a:xfrm>
            <a:off x="10604179" y="6322586"/>
            <a:ext cx="1316819" cy="57238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rPr>
              <a:t>Server 2</a:t>
            </a:r>
          </a:p>
        </p:txBody>
      </p:sp>
      <p:grpSp>
        <p:nvGrpSpPr>
          <p:cNvPr id="55" name="Group 54">
            <a:extLst>
              <a:ext uri="{FF2B5EF4-FFF2-40B4-BE49-F238E27FC236}">
                <a16:creationId xmlns:a16="http://schemas.microsoft.com/office/drawing/2014/main" id="{574D6333-2696-449A-8673-E2E02430D025}"/>
              </a:ext>
            </a:extLst>
          </p:cNvPr>
          <p:cNvGrpSpPr/>
          <p:nvPr/>
        </p:nvGrpSpPr>
        <p:grpSpPr>
          <a:xfrm>
            <a:off x="7864139" y="2832368"/>
            <a:ext cx="1518870" cy="976079"/>
            <a:chOff x="9687827" y="2795200"/>
            <a:chExt cx="1735131" cy="976079"/>
          </a:xfrm>
        </p:grpSpPr>
        <p:sp>
          <p:nvSpPr>
            <p:cNvPr id="56" name="Rounded Rectangle 53">
              <a:extLst>
                <a:ext uri="{FF2B5EF4-FFF2-40B4-BE49-F238E27FC236}">
                  <a16:creationId xmlns:a16="http://schemas.microsoft.com/office/drawing/2014/main" id="{6E829916-361C-4681-9D0A-1C8AF93A61DB}"/>
                </a:ext>
              </a:extLst>
            </p:cNvPr>
            <p:cNvSpPr/>
            <p:nvPr/>
          </p:nvSpPr>
          <p:spPr bwMode="auto">
            <a:xfrm>
              <a:off x="9724780" y="2795200"/>
              <a:ext cx="1447595" cy="963212"/>
            </a:xfrm>
            <a:prstGeom prst="roundRect">
              <a:avLst/>
            </a:prstGeom>
            <a:noFill/>
            <a:ln w="19050" cap="flat" cmpd="sng" algn="ctr">
              <a:solidFill>
                <a:srgbClr val="FFFFFF"/>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5DD97C84-7D9C-4F6C-8D39-C9B37979DC50}"/>
                </a:ext>
              </a:extLst>
            </p:cNvPr>
            <p:cNvSpPr txBox="1"/>
            <p:nvPr/>
          </p:nvSpPr>
          <p:spPr>
            <a:xfrm>
              <a:off x="9687827" y="2811443"/>
              <a:ext cx="1735131" cy="959836"/>
            </a:xfrm>
            <a:prstGeom prst="rect">
              <a:avLst/>
            </a:prstGeom>
            <a:noFill/>
            <a:ln>
              <a:solidFill>
                <a:schemeClr val="tx1"/>
              </a:solidFill>
            </a:ln>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effectLst/>
                  <a:uLnTx/>
                  <a:uFillTx/>
                </a:rPr>
                <a:t>Source IP based distribution</a:t>
              </a:r>
            </a:p>
          </p:txBody>
        </p:sp>
      </p:grpSp>
    </p:spTree>
    <p:extLst>
      <p:ext uri="{BB962C8B-B14F-4D97-AF65-F5344CB8AC3E}">
        <p14:creationId xmlns:p14="http://schemas.microsoft.com/office/powerpoint/2010/main" val="2827443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 Azure Resource Manager (ARM)</a:t>
            </a:r>
          </a:p>
        </p:txBody>
      </p:sp>
      <p:sp>
        <p:nvSpPr>
          <p:cNvPr id="3" name="Subtitle 2"/>
          <p:cNvSpPr>
            <a:spLocks noGrp="1"/>
          </p:cNvSpPr>
          <p:nvPr>
            <p:ph type="body" sz="quarter" idx="4294967295"/>
          </p:nvPr>
        </p:nvSpPr>
        <p:spPr>
          <a:xfrm>
            <a:off x="5797002" y="2082754"/>
            <a:ext cx="5749972" cy="3807028"/>
          </a:xfrm>
        </p:spPr>
        <p:style>
          <a:lnRef idx="2">
            <a:schemeClr val="accent2">
              <a:shade val="50000"/>
            </a:schemeClr>
          </a:lnRef>
          <a:fillRef idx="1">
            <a:schemeClr val="accent2"/>
          </a:fillRef>
          <a:effectRef idx="0">
            <a:schemeClr val="accent2"/>
          </a:effectRef>
          <a:fontRef idx="minor">
            <a:schemeClr val="lt1"/>
          </a:fontRef>
        </p:style>
        <p:txBody>
          <a:bodyPr vert="horz" wrap="square" lIns="182880" tIns="146304" rIns="182880" bIns="146304" rtlCol="0" anchor="ctr">
            <a:noAutofit/>
          </a:bodyPr>
          <a:lstStyle/>
          <a:p>
            <a:pPr marL="292100" indent="-292100">
              <a:lnSpc>
                <a:spcPct val="100000"/>
              </a:lnSpc>
              <a:spcBef>
                <a:spcPts val="0"/>
              </a:spcBef>
              <a:spcAft>
                <a:spcPts val="1800"/>
              </a:spcAft>
            </a:pPr>
            <a:r>
              <a:rPr lang="en-US" sz="2000" dirty="0">
                <a:gradFill>
                  <a:gsLst>
                    <a:gs pos="14151">
                      <a:schemeClr val="bg1"/>
                    </a:gs>
                    <a:gs pos="24000">
                      <a:schemeClr val="bg1"/>
                    </a:gs>
                  </a:gsLst>
                  <a:lin ang="5400000" scaled="0"/>
                </a:gradFill>
                <a:latin typeface="+mn-lt"/>
              </a:rPr>
              <a:t>Enable application management within Azure</a:t>
            </a:r>
          </a:p>
          <a:p>
            <a:pPr marL="292100" indent="-292100">
              <a:lnSpc>
                <a:spcPct val="100000"/>
              </a:lnSpc>
              <a:spcBef>
                <a:spcPts val="0"/>
              </a:spcBef>
              <a:spcAft>
                <a:spcPts val="1800"/>
              </a:spcAft>
            </a:pPr>
            <a:r>
              <a:rPr lang="en-US" sz="2000" dirty="0">
                <a:gradFill>
                  <a:gsLst>
                    <a:gs pos="14151">
                      <a:schemeClr val="bg1"/>
                    </a:gs>
                    <a:gs pos="24000">
                      <a:schemeClr val="bg1"/>
                    </a:gs>
                  </a:gsLst>
                  <a:lin ang="5400000" scaled="0"/>
                </a:gradFill>
                <a:latin typeface="+mn-lt"/>
              </a:rPr>
              <a:t>Resource groups are containers that </a:t>
            </a:r>
            <a:br>
              <a:rPr lang="en-US" sz="2000" dirty="0">
                <a:gradFill>
                  <a:gsLst>
                    <a:gs pos="14151">
                      <a:schemeClr val="bg1"/>
                    </a:gs>
                    <a:gs pos="24000">
                      <a:schemeClr val="bg1"/>
                    </a:gs>
                  </a:gsLst>
                  <a:lin ang="5400000" scaled="0"/>
                </a:gradFill>
                <a:latin typeface="+mn-lt"/>
              </a:rPr>
            </a:br>
            <a:r>
              <a:rPr lang="en-US" sz="2000" dirty="0">
                <a:gradFill>
                  <a:gsLst>
                    <a:gs pos="14151">
                      <a:schemeClr val="bg1"/>
                    </a:gs>
                    <a:gs pos="24000">
                      <a:schemeClr val="bg1"/>
                    </a:gs>
                  </a:gsLst>
                  <a:lin ang="5400000" scaled="0"/>
                </a:gradFill>
                <a:latin typeface="+mn-lt"/>
              </a:rPr>
              <a:t>can contain multiple IaaS + PaaS resources</a:t>
            </a:r>
          </a:p>
          <a:p>
            <a:pPr marL="292100" indent="-292100">
              <a:lnSpc>
                <a:spcPct val="100000"/>
              </a:lnSpc>
              <a:spcBef>
                <a:spcPts val="0"/>
              </a:spcBef>
              <a:spcAft>
                <a:spcPts val="1800"/>
              </a:spcAft>
            </a:pPr>
            <a:r>
              <a:rPr lang="en-US" sz="2000" dirty="0">
                <a:gradFill>
                  <a:gsLst>
                    <a:gs pos="14151">
                      <a:schemeClr val="bg1"/>
                    </a:gs>
                    <a:gs pos="24000">
                      <a:schemeClr val="bg1"/>
                    </a:gs>
                  </a:gsLst>
                  <a:lin ang="5400000" scaled="0"/>
                </a:gradFill>
                <a:latin typeface="+mn-lt"/>
              </a:rPr>
              <a:t>Support lifecycle management with integrated Role Based Access Control (RBAC)</a:t>
            </a:r>
          </a:p>
          <a:p>
            <a:pPr marL="292100" indent="-292100">
              <a:lnSpc>
                <a:spcPct val="100000"/>
              </a:lnSpc>
              <a:spcBef>
                <a:spcPts val="0"/>
              </a:spcBef>
              <a:spcAft>
                <a:spcPts val="1800"/>
              </a:spcAft>
            </a:pPr>
            <a:r>
              <a:rPr lang="en-US" sz="2000" dirty="0" err="1">
                <a:gradFill>
                  <a:gsLst>
                    <a:gs pos="14151">
                      <a:schemeClr val="bg1"/>
                    </a:gs>
                    <a:gs pos="24000">
                      <a:schemeClr val="bg1"/>
                    </a:gs>
                  </a:gsLst>
                  <a:lin ang="5400000" scaled="0"/>
                </a:gradFill>
                <a:latin typeface="+mn-lt"/>
              </a:rPr>
              <a:t>Templatize</a:t>
            </a:r>
            <a:r>
              <a:rPr lang="en-US" sz="2000" dirty="0">
                <a:gradFill>
                  <a:gsLst>
                    <a:gs pos="14151">
                      <a:schemeClr val="bg1"/>
                    </a:gs>
                    <a:gs pos="24000">
                      <a:schemeClr val="bg1"/>
                    </a:gs>
                  </a:gsLst>
                  <a:lin ang="5400000" scaled="0"/>
                </a:gradFill>
                <a:latin typeface="+mn-lt"/>
              </a:rPr>
              <a:t> application deployment and configuration, supports DevOps</a:t>
            </a:r>
          </a:p>
        </p:txBody>
      </p:sp>
      <p:grpSp>
        <p:nvGrpSpPr>
          <p:cNvPr id="5" name="Group 4"/>
          <p:cNvGrpSpPr>
            <a:grpSpLocks noChangeAspect="1"/>
          </p:cNvGrpSpPr>
          <p:nvPr/>
        </p:nvGrpSpPr>
        <p:grpSpPr bwMode="auto">
          <a:xfrm>
            <a:off x="458819" y="1577043"/>
            <a:ext cx="5045126" cy="4818451"/>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RESOU</a:t>
              </a:r>
              <a:endParaRPr lang="en-US" altLang="en-US" sz="1836" kern="0" dirty="0">
                <a:gradFill>
                  <a:gsLst>
                    <a:gs pos="62264">
                      <a:schemeClr val="tx1"/>
                    </a:gs>
                    <a:gs pos="39000">
                      <a:schemeClr val="tx1"/>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CE G</a:t>
              </a:r>
              <a:endParaRPr lang="en-US" altLang="en-US" sz="1836" kern="0" dirty="0">
                <a:gradFill>
                  <a:gsLst>
                    <a:gs pos="62264">
                      <a:schemeClr val="tx1"/>
                    </a:gs>
                    <a:gs pos="39000">
                      <a:schemeClr val="tx1"/>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OUP</a:t>
              </a:r>
              <a:endParaRPr lang="en-US" altLang="en-US" sz="1836" kern="0" dirty="0">
                <a:gradFill>
                  <a:gsLst>
                    <a:gs pos="62264">
                      <a:schemeClr val="tx1"/>
                    </a:gs>
                    <a:gs pos="39000">
                      <a:schemeClr val="tx1"/>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120" name="Group 119"/>
          <p:cNvGrpSpPr/>
          <p:nvPr/>
        </p:nvGrpSpPr>
        <p:grpSpPr>
          <a:xfrm>
            <a:off x="9216200" y="485287"/>
            <a:ext cx="868680" cy="644525"/>
            <a:chOff x="10332992" y="479425"/>
            <a:chExt cx="868680" cy="644525"/>
          </a:xfrm>
        </p:grpSpPr>
        <p:sp>
          <p:nvSpPr>
            <p:cNvPr id="121" name="TextBox 120"/>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3" name="Group 122"/>
          <p:cNvGrpSpPr/>
          <p:nvPr/>
        </p:nvGrpSpPr>
        <p:grpSpPr>
          <a:xfrm>
            <a:off x="10084992" y="485287"/>
            <a:ext cx="959988" cy="647700"/>
            <a:chOff x="11201784" y="479425"/>
            <a:chExt cx="959988" cy="647700"/>
          </a:xfrm>
        </p:grpSpPr>
        <p:sp>
          <p:nvSpPr>
            <p:cNvPr id="124" name="TextBox 123"/>
            <p:cNvSpPr txBox="1"/>
            <p:nvPr/>
          </p:nvSpPr>
          <p:spPr>
            <a:xfrm>
              <a:off x="11201784" y="479425"/>
              <a:ext cx="959988"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126" name="TextBox 125"/>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Management</a:t>
            </a:r>
          </a:p>
        </p:txBody>
      </p:sp>
      <p:sp>
        <p:nvSpPr>
          <p:cNvPr id="127"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sp>
        <p:nvSpPr>
          <p:cNvPr id="128" name="Rectangle 127"/>
          <p:cNvSpPr/>
          <p:nvPr/>
        </p:nvSpPr>
        <p:spPr bwMode="auto">
          <a:xfrm>
            <a:off x="11138280"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29" name="Group 128"/>
          <p:cNvGrpSpPr/>
          <p:nvPr/>
        </p:nvGrpSpPr>
        <p:grpSpPr>
          <a:xfrm>
            <a:off x="8418690" y="479425"/>
            <a:ext cx="868680" cy="644525"/>
            <a:chOff x="9418637" y="479425"/>
            <a:chExt cx="868680" cy="644525"/>
          </a:xfrm>
        </p:grpSpPr>
        <p:sp>
          <p:nvSpPr>
            <p:cNvPr id="130" name="TextBox 129"/>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Tree>
    <p:extLst>
      <p:ext uri="{BB962C8B-B14F-4D97-AF65-F5344CB8AC3E}">
        <p14:creationId xmlns:p14="http://schemas.microsoft.com/office/powerpoint/2010/main" val="2600162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7802" b="7802"/>
          <a:stretch/>
        </p:blipFill>
        <p:spPr>
          <a:xfrm>
            <a:off x="4" y="0"/>
            <a:ext cx="12527520" cy="7046730"/>
          </a:xfrm>
          <a:prstGeom prst="rect">
            <a:avLst/>
          </a:prstGeom>
        </p:spPr>
      </p:pic>
      <p:sp>
        <p:nvSpPr>
          <p:cNvPr id="6" name="Rectangle 5"/>
          <p:cNvSpPr/>
          <p:nvPr/>
        </p:nvSpPr>
        <p:spPr bwMode="auto">
          <a:xfrm>
            <a:off x="0" y="0"/>
            <a:ext cx="12527528" cy="6994525"/>
          </a:xfrm>
          <a:prstGeom prst="rect">
            <a:avLst/>
          </a:prstGeom>
          <a:solidFill>
            <a:schemeClr val="accent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IaaS Services</a:t>
            </a:r>
          </a:p>
        </p:txBody>
      </p:sp>
    </p:spTree>
    <p:extLst>
      <p:ext uri="{BB962C8B-B14F-4D97-AF65-F5344CB8AC3E}">
        <p14:creationId xmlns:p14="http://schemas.microsoft.com/office/powerpoint/2010/main" val="758995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Backup and DR</a:t>
            </a:r>
          </a:p>
        </p:txBody>
      </p:sp>
      <p:grpSp>
        <p:nvGrpSpPr>
          <p:cNvPr id="120" name="Group 119"/>
          <p:cNvGrpSpPr/>
          <p:nvPr/>
        </p:nvGrpSpPr>
        <p:grpSpPr>
          <a:xfrm>
            <a:off x="9216200" y="485287"/>
            <a:ext cx="868680" cy="644525"/>
            <a:chOff x="10332992" y="479425"/>
            <a:chExt cx="868680" cy="644525"/>
          </a:xfrm>
        </p:grpSpPr>
        <p:sp>
          <p:nvSpPr>
            <p:cNvPr id="121" name="TextBox 120"/>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3" name="Group 122"/>
          <p:cNvGrpSpPr/>
          <p:nvPr/>
        </p:nvGrpSpPr>
        <p:grpSpPr>
          <a:xfrm>
            <a:off x="10084992" y="485287"/>
            <a:ext cx="959988" cy="647700"/>
            <a:chOff x="11201784" y="479425"/>
            <a:chExt cx="959988" cy="647700"/>
          </a:xfrm>
        </p:grpSpPr>
        <p:sp>
          <p:nvSpPr>
            <p:cNvPr id="124" name="TextBox 123"/>
            <p:cNvSpPr txBox="1"/>
            <p:nvPr/>
          </p:nvSpPr>
          <p:spPr>
            <a:xfrm>
              <a:off x="11201784" y="479425"/>
              <a:ext cx="959988"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126" name="TextBox 125"/>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Management</a:t>
            </a:r>
          </a:p>
        </p:txBody>
      </p:sp>
      <p:sp>
        <p:nvSpPr>
          <p:cNvPr id="127"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sp>
        <p:nvSpPr>
          <p:cNvPr id="128" name="Rectangle 127"/>
          <p:cNvSpPr/>
          <p:nvPr/>
        </p:nvSpPr>
        <p:spPr bwMode="auto">
          <a:xfrm>
            <a:off x="11138280"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29" name="Group 128"/>
          <p:cNvGrpSpPr/>
          <p:nvPr/>
        </p:nvGrpSpPr>
        <p:grpSpPr>
          <a:xfrm>
            <a:off x="8418690" y="479425"/>
            <a:ext cx="868680" cy="644525"/>
            <a:chOff x="9418637" y="479425"/>
            <a:chExt cx="868680" cy="644525"/>
          </a:xfrm>
        </p:grpSpPr>
        <p:sp>
          <p:nvSpPr>
            <p:cNvPr id="130" name="TextBox 129"/>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pic>
        <p:nvPicPr>
          <p:cNvPr id="7" name="Picture 6">
            <a:extLst>
              <a:ext uri="{FF2B5EF4-FFF2-40B4-BE49-F238E27FC236}">
                <a16:creationId xmlns:a16="http://schemas.microsoft.com/office/drawing/2014/main" id="{B33CA996-0BB6-44AC-860C-2777684861D4}"/>
              </a:ext>
            </a:extLst>
          </p:cNvPr>
          <p:cNvPicPr>
            <a:picLocks noChangeAspect="1"/>
          </p:cNvPicPr>
          <p:nvPr/>
        </p:nvPicPr>
        <p:blipFill>
          <a:blip r:embed="rId3"/>
          <a:stretch>
            <a:fillRect/>
          </a:stretch>
        </p:blipFill>
        <p:spPr>
          <a:xfrm>
            <a:off x="731897" y="1668482"/>
            <a:ext cx="5679122" cy="4023316"/>
          </a:xfrm>
          <a:prstGeom prst="rect">
            <a:avLst/>
          </a:prstGeom>
        </p:spPr>
      </p:pic>
      <p:pic>
        <p:nvPicPr>
          <p:cNvPr id="111" name="Picture 110">
            <a:extLst>
              <a:ext uri="{FF2B5EF4-FFF2-40B4-BE49-F238E27FC236}">
                <a16:creationId xmlns:a16="http://schemas.microsoft.com/office/drawing/2014/main" id="{748FBE24-7DEC-43F3-8CEB-B4703F2AC9F1}"/>
              </a:ext>
            </a:extLst>
          </p:cNvPr>
          <p:cNvPicPr>
            <a:picLocks noChangeAspect="1"/>
          </p:cNvPicPr>
          <p:nvPr/>
        </p:nvPicPr>
        <p:blipFill>
          <a:blip r:embed="rId4"/>
          <a:stretch>
            <a:fillRect/>
          </a:stretch>
        </p:blipFill>
        <p:spPr>
          <a:xfrm>
            <a:off x="7044135" y="1668482"/>
            <a:ext cx="3617790" cy="4114755"/>
          </a:xfrm>
          <a:prstGeom prst="rect">
            <a:avLst/>
          </a:prstGeom>
        </p:spPr>
      </p:pic>
    </p:spTree>
    <p:extLst>
      <p:ext uri="{BB962C8B-B14F-4D97-AF65-F5344CB8AC3E}">
        <p14:creationId xmlns:p14="http://schemas.microsoft.com/office/powerpoint/2010/main" val="34338118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Monitor systems and security</a:t>
            </a:r>
          </a:p>
        </p:txBody>
      </p:sp>
      <p:grpSp>
        <p:nvGrpSpPr>
          <p:cNvPr id="120" name="Group 119"/>
          <p:cNvGrpSpPr/>
          <p:nvPr/>
        </p:nvGrpSpPr>
        <p:grpSpPr>
          <a:xfrm>
            <a:off x="9216200" y="485287"/>
            <a:ext cx="868680" cy="644525"/>
            <a:chOff x="10332992" y="479425"/>
            <a:chExt cx="868680" cy="644525"/>
          </a:xfrm>
        </p:grpSpPr>
        <p:sp>
          <p:nvSpPr>
            <p:cNvPr id="121" name="TextBox 120"/>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3" name="Group 122"/>
          <p:cNvGrpSpPr/>
          <p:nvPr/>
        </p:nvGrpSpPr>
        <p:grpSpPr>
          <a:xfrm>
            <a:off x="10084992" y="485287"/>
            <a:ext cx="959988" cy="647700"/>
            <a:chOff x="11201784" y="479425"/>
            <a:chExt cx="959988" cy="647700"/>
          </a:xfrm>
        </p:grpSpPr>
        <p:sp>
          <p:nvSpPr>
            <p:cNvPr id="124" name="TextBox 123"/>
            <p:cNvSpPr txBox="1"/>
            <p:nvPr/>
          </p:nvSpPr>
          <p:spPr>
            <a:xfrm>
              <a:off x="11201784" y="479425"/>
              <a:ext cx="959988"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126" name="TextBox 125"/>
          <p:cNvSpPr txBox="1"/>
          <p:nvPr/>
        </p:nvSpPr>
        <p:spPr>
          <a:xfrm>
            <a:off x="11046829" y="483930"/>
            <a:ext cx="1051582" cy="258532"/>
          </a:xfrm>
          <a:prstGeom prst="rect">
            <a:avLst/>
          </a:prstGeom>
          <a:noFill/>
        </p:spPr>
        <p:txBody>
          <a:bodyPr wrap="square" lIns="45720" tIns="45720" rIns="45720" bIns="4572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200"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Management</a:t>
            </a:r>
          </a:p>
        </p:txBody>
      </p:sp>
      <p:sp>
        <p:nvSpPr>
          <p:cNvPr id="127" name="Freeform 5"/>
          <p:cNvSpPr>
            <a:spLocks noEditPoints="1"/>
          </p:cNvSpPr>
          <p:nvPr/>
        </p:nvSpPr>
        <p:spPr bwMode="auto">
          <a:xfrm>
            <a:off x="11360047" y="747422"/>
            <a:ext cx="411442" cy="409644"/>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sp>
        <p:nvSpPr>
          <p:cNvPr id="128" name="Rectangle 127"/>
          <p:cNvSpPr/>
          <p:nvPr/>
        </p:nvSpPr>
        <p:spPr bwMode="auto">
          <a:xfrm>
            <a:off x="11138280"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29" name="Group 128"/>
          <p:cNvGrpSpPr/>
          <p:nvPr/>
        </p:nvGrpSpPr>
        <p:grpSpPr>
          <a:xfrm>
            <a:off x="8418690" y="479425"/>
            <a:ext cx="868680" cy="644525"/>
            <a:chOff x="9418637" y="479425"/>
            <a:chExt cx="868680" cy="644525"/>
          </a:xfrm>
        </p:grpSpPr>
        <p:sp>
          <p:nvSpPr>
            <p:cNvPr id="130" name="TextBox 129"/>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pic>
        <p:nvPicPr>
          <p:cNvPr id="108" name="Picture 107">
            <a:extLst>
              <a:ext uri="{FF2B5EF4-FFF2-40B4-BE49-F238E27FC236}">
                <a16:creationId xmlns:a16="http://schemas.microsoft.com/office/drawing/2014/main" id="{9204332B-1982-4CA2-B646-7DF9C126A772}"/>
              </a:ext>
            </a:extLst>
          </p:cNvPr>
          <p:cNvPicPr>
            <a:picLocks noChangeAspect="1"/>
          </p:cNvPicPr>
          <p:nvPr/>
        </p:nvPicPr>
        <p:blipFill>
          <a:blip r:embed="rId3"/>
          <a:stretch>
            <a:fillRect/>
          </a:stretch>
        </p:blipFill>
        <p:spPr>
          <a:xfrm>
            <a:off x="511074" y="1494506"/>
            <a:ext cx="5637726" cy="4939247"/>
          </a:xfrm>
          <a:prstGeom prst="rect">
            <a:avLst/>
          </a:prstGeom>
        </p:spPr>
      </p:pic>
      <p:pic>
        <p:nvPicPr>
          <p:cNvPr id="110" name="Picture 109">
            <a:extLst>
              <a:ext uri="{FF2B5EF4-FFF2-40B4-BE49-F238E27FC236}">
                <a16:creationId xmlns:a16="http://schemas.microsoft.com/office/drawing/2014/main" id="{B7D68173-E04C-4D53-87A0-2B9931EB5BE0}"/>
              </a:ext>
            </a:extLst>
          </p:cNvPr>
          <p:cNvPicPr>
            <a:picLocks noChangeAspect="1"/>
          </p:cNvPicPr>
          <p:nvPr/>
        </p:nvPicPr>
        <p:blipFill>
          <a:blip r:embed="rId4"/>
          <a:stretch>
            <a:fillRect/>
          </a:stretch>
        </p:blipFill>
        <p:spPr>
          <a:xfrm>
            <a:off x="6492554" y="1469707"/>
            <a:ext cx="5403382" cy="4847619"/>
          </a:xfrm>
          <a:prstGeom prst="rect">
            <a:avLst/>
          </a:prstGeom>
        </p:spPr>
      </p:pic>
    </p:spTree>
    <p:extLst>
      <p:ext uri="{BB962C8B-B14F-4D97-AF65-F5344CB8AC3E}">
        <p14:creationId xmlns:p14="http://schemas.microsoft.com/office/powerpoint/2010/main" val="2867968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0" y="1421947"/>
            <a:ext cx="12436475" cy="5594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44826" y="268531"/>
            <a:ext cx="11889564" cy="917575"/>
          </a:xfrm>
        </p:spPr>
        <p:txBody>
          <a:bodyPr/>
          <a:lstStyle/>
          <a:p>
            <a:r>
              <a:rPr lang="en-US" sz="5200" dirty="0">
                <a:solidFill>
                  <a:schemeClr val="tx1"/>
                </a:solidFill>
              </a:rPr>
              <a:t>Line of Business Applications</a:t>
            </a:r>
          </a:p>
        </p:txBody>
      </p:sp>
      <p:pic>
        <p:nvPicPr>
          <p:cNvPr id="3" name="Picture 2" hidden="1"/>
          <p:cNvPicPr>
            <a:picLocks noChangeAspect="1"/>
          </p:cNvPicPr>
          <p:nvPr/>
        </p:nvPicPr>
        <p:blipFill>
          <a:blip r:embed="rId3"/>
          <a:stretch>
            <a:fillRect/>
          </a:stretch>
        </p:blipFill>
        <p:spPr>
          <a:xfrm>
            <a:off x="5645407" y="2885021"/>
            <a:ext cx="1137663" cy="1066913"/>
          </a:xfrm>
          <a:prstGeom prst="rect">
            <a:avLst/>
          </a:prstGeom>
        </p:spPr>
      </p:pic>
      <p:grpSp>
        <p:nvGrpSpPr>
          <p:cNvPr id="5" name="Group 4"/>
          <p:cNvGrpSpPr/>
          <p:nvPr/>
        </p:nvGrpSpPr>
        <p:grpSpPr>
          <a:xfrm>
            <a:off x="4905327" y="2132258"/>
            <a:ext cx="2303510" cy="3625329"/>
            <a:chOff x="344447" y="2260440"/>
            <a:chExt cx="2303510" cy="3625329"/>
          </a:xfrm>
        </p:grpSpPr>
        <p:sp>
          <p:nvSpPr>
            <p:cNvPr id="11" name="TextBox 10"/>
            <p:cNvSpPr txBox="1"/>
            <p:nvPr/>
          </p:nvSpPr>
          <p:spPr>
            <a:xfrm>
              <a:off x="344447" y="4994627"/>
              <a:ext cx="2303510" cy="891142"/>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Get started with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Azure quickly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and easily</a:t>
              </a:r>
            </a:p>
          </p:txBody>
        </p:sp>
        <p:pic>
          <p:nvPicPr>
            <p:cNvPr id="54" name="Picture 53"/>
            <p:cNvPicPr>
              <a:picLocks noChangeAspect="1"/>
            </p:cNvPicPr>
            <p:nvPr/>
          </p:nvPicPr>
          <p:blipFill>
            <a:blip r:embed="rId4"/>
            <a:stretch>
              <a:fillRect/>
            </a:stretch>
          </p:blipFill>
          <p:spPr>
            <a:xfrm>
              <a:off x="940904" y="3362318"/>
              <a:ext cx="1110596" cy="877370"/>
            </a:xfrm>
            <a:prstGeom prst="rect">
              <a:avLst/>
            </a:prstGeom>
          </p:spPr>
        </p:pic>
        <p:sp>
          <p:nvSpPr>
            <p:cNvPr id="37" name="TextBox 36"/>
            <p:cNvSpPr txBox="1"/>
            <p:nvPr/>
          </p:nvSpPr>
          <p:spPr>
            <a:xfrm>
              <a:off x="344447" y="2260440"/>
              <a:ext cx="2303510" cy="617537"/>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2200" dirty="0">
                  <a:solidFill>
                    <a:srgbClr val="FFFFFF"/>
                  </a:solidFill>
                  <a:latin typeface="Segoe UI Light"/>
                  <a:ea typeface="+mn-ea"/>
                  <a:cs typeface="+mn-cs"/>
                </a:rPr>
                <a:t>Deployment and management ease</a:t>
              </a:r>
            </a:p>
          </p:txBody>
        </p:sp>
        <p:cxnSp>
          <p:nvCxnSpPr>
            <p:cNvPr id="25" name="Straight Connector 24"/>
            <p:cNvCxnSpPr/>
            <p:nvPr/>
          </p:nvCxnSpPr>
          <p:spPr>
            <a:xfrm>
              <a:off x="617457"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349240" y="2269827"/>
            <a:ext cx="2297997" cy="3469620"/>
            <a:chOff x="5082481" y="2398009"/>
            <a:chExt cx="2297997" cy="3469620"/>
          </a:xfrm>
        </p:grpSpPr>
        <p:sp>
          <p:nvSpPr>
            <p:cNvPr id="30" name="TextBox 29"/>
            <p:cNvSpPr txBox="1"/>
            <p:nvPr/>
          </p:nvSpPr>
          <p:spPr>
            <a:xfrm>
              <a:off x="5082481" y="4994627"/>
              <a:ext cx="2297997" cy="873002"/>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Best-in-class support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for apps and infrastructure</a:t>
              </a:r>
            </a:p>
          </p:txBody>
        </p:sp>
        <p:sp>
          <p:nvSpPr>
            <p:cNvPr id="17" name="TextBox 16"/>
            <p:cNvSpPr txBox="1"/>
            <p:nvPr/>
          </p:nvSpPr>
          <p:spPr>
            <a:xfrm>
              <a:off x="5390314" y="2398009"/>
              <a:ext cx="1682331" cy="338554"/>
            </a:xfrm>
            <a:prstGeom prst="rect">
              <a:avLst/>
            </a:prstGeom>
            <a:noFill/>
          </p:spPr>
          <p:txBody>
            <a:bodyPr wrap="square" lIns="0" tIns="0" rIns="0" bIns="0" rtlCol="0" anchor="ctr">
              <a:spAutoFit/>
            </a:bodyPr>
            <a:lstStyle/>
            <a:p>
              <a:pPr algn="ctr" defTabSz="932742" fontAlgn="auto">
                <a:spcBef>
                  <a:spcPts val="0"/>
                </a:spcBef>
                <a:spcAft>
                  <a:spcPts val="600"/>
                </a:spcAft>
              </a:pPr>
              <a:r>
                <a:rPr lang="en-US" sz="2200" dirty="0">
                  <a:solidFill>
                    <a:srgbClr val="FFFFFF"/>
                  </a:solidFill>
                  <a:latin typeface="Segoe UI Light"/>
                  <a:ea typeface="+mn-ea"/>
                  <a:cs typeface="+mn-cs"/>
                </a:rPr>
                <a:t>Support</a:t>
              </a:r>
            </a:p>
          </p:txBody>
        </p:sp>
        <p:pic>
          <p:nvPicPr>
            <p:cNvPr id="6" name="Picture 5"/>
            <p:cNvPicPr>
              <a:picLocks noChangeAspect="1"/>
            </p:cNvPicPr>
            <p:nvPr/>
          </p:nvPicPr>
          <p:blipFill>
            <a:blip r:embed="rId5"/>
            <a:stretch>
              <a:fillRect/>
            </a:stretch>
          </p:blipFill>
          <p:spPr>
            <a:xfrm>
              <a:off x="5732892" y="3358279"/>
              <a:ext cx="944166" cy="885448"/>
            </a:xfrm>
            <a:prstGeom prst="rect">
              <a:avLst/>
            </a:prstGeom>
          </p:spPr>
        </p:pic>
        <p:cxnSp>
          <p:nvCxnSpPr>
            <p:cNvPr id="50" name="Straight Connector 49"/>
            <p:cNvCxnSpPr/>
            <p:nvPr/>
          </p:nvCxnSpPr>
          <p:spPr>
            <a:xfrm>
              <a:off x="5346108"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TextBox 50" hidden="1"/>
          <p:cNvSpPr txBox="1"/>
          <p:nvPr/>
        </p:nvSpPr>
        <p:spPr>
          <a:xfrm>
            <a:off x="7478845" y="4607279"/>
            <a:ext cx="2303510" cy="891142"/>
          </a:xfrm>
          <a:prstGeom prst="rect">
            <a:avLst/>
          </a:prstGeom>
          <a:noFill/>
        </p:spPr>
        <p:txBody>
          <a:bodyPr wrap="square" lIns="0" tIns="0" rIns="0" bIns="0" rtlCol="0" anchor="ctr"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Get started with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Azure quickly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and easily</a:t>
            </a:r>
          </a:p>
        </p:txBody>
      </p:sp>
      <p:grpSp>
        <p:nvGrpSpPr>
          <p:cNvPr id="26" name="Group 25"/>
          <p:cNvGrpSpPr/>
          <p:nvPr/>
        </p:nvGrpSpPr>
        <p:grpSpPr>
          <a:xfrm>
            <a:off x="258644" y="2125662"/>
            <a:ext cx="2015652" cy="3631925"/>
            <a:chOff x="7593227" y="2260440"/>
            <a:chExt cx="2015652" cy="3631925"/>
          </a:xfrm>
        </p:grpSpPr>
        <p:sp>
          <p:nvSpPr>
            <p:cNvPr id="33" name="TextBox 32"/>
            <p:cNvSpPr txBox="1"/>
            <p:nvPr/>
          </p:nvSpPr>
          <p:spPr>
            <a:xfrm>
              <a:off x="7593227" y="4994627"/>
              <a:ext cx="2015652" cy="897738"/>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Enables agile test environments with infrastructure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on demand</a:t>
              </a:r>
            </a:p>
          </p:txBody>
        </p:sp>
        <p:sp>
          <p:nvSpPr>
            <p:cNvPr id="18" name="TextBox 17"/>
            <p:cNvSpPr txBox="1"/>
            <p:nvPr/>
          </p:nvSpPr>
          <p:spPr>
            <a:xfrm>
              <a:off x="7593227" y="2260440"/>
              <a:ext cx="2015652" cy="677108"/>
            </a:xfrm>
            <a:prstGeom prst="rect">
              <a:avLst/>
            </a:prstGeom>
            <a:noFill/>
          </p:spPr>
          <p:txBody>
            <a:bodyPr wrap="square" lIns="0" tIns="0" rIns="0" bIns="0" rtlCol="0" anchor="ctr">
              <a:spAutoFit/>
            </a:bodyPr>
            <a:lstStyle/>
            <a:p>
              <a:pPr algn="ctr" defTabSz="932742" fontAlgn="auto">
                <a:spcBef>
                  <a:spcPts val="0"/>
                </a:spcBef>
                <a:spcAft>
                  <a:spcPts val="600"/>
                </a:spcAft>
              </a:pPr>
              <a:r>
                <a:rPr lang="en-US" sz="2200" dirty="0">
                  <a:solidFill>
                    <a:srgbClr val="FFFFFF"/>
                  </a:solidFill>
                  <a:latin typeface="Segoe UI Light"/>
                  <a:ea typeface="+mn-ea"/>
                  <a:cs typeface="+mn-cs"/>
                </a:rPr>
                <a:t>Dev/test </a:t>
              </a:r>
              <a:br>
                <a:rPr lang="en-US" sz="2200" dirty="0">
                  <a:solidFill>
                    <a:srgbClr val="FFFFFF"/>
                  </a:solidFill>
                  <a:latin typeface="Segoe UI Light"/>
                  <a:ea typeface="+mn-ea"/>
                  <a:cs typeface="+mn-cs"/>
                </a:rPr>
              </a:br>
              <a:r>
                <a:rPr lang="en-US" sz="2200" dirty="0">
                  <a:solidFill>
                    <a:srgbClr val="FFFFFF"/>
                  </a:solidFill>
                  <a:latin typeface="Segoe UI Light"/>
                  <a:ea typeface="+mn-ea"/>
                  <a:cs typeface="+mn-cs"/>
                </a:rPr>
                <a:t>capabilities</a:t>
              </a:r>
            </a:p>
          </p:txBody>
        </p:sp>
        <p:grpSp>
          <p:nvGrpSpPr>
            <p:cNvPr id="44" name="Group 29"/>
            <p:cNvGrpSpPr>
              <a:grpSpLocks noChangeAspect="1"/>
            </p:cNvGrpSpPr>
            <p:nvPr/>
          </p:nvGrpSpPr>
          <p:grpSpPr bwMode="auto">
            <a:xfrm>
              <a:off x="8190102" y="3398757"/>
              <a:ext cx="821902" cy="804492"/>
              <a:chOff x="6520" y="1716"/>
              <a:chExt cx="897" cy="878"/>
            </a:xfrm>
            <a:solidFill>
              <a:schemeClr val="bg1"/>
            </a:solidFill>
          </p:grpSpPr>
          <p:sp>
            <p:nvSpPr>
              <p:cNvPr id="45" name="Freeform 30"/>
              <p:cNvSpPr>
                <a:spLocks noEditPoints="1"/>
              </p:cNvSpPr>
              <p:nvPr/>
            </p:nvSpPr>
            <p:spPr bwMode="auto">
              <a:xfrm>
                <a:off x="6689" y="2004"/>
                <a:ext cx="559" cy="590"/>
              </a:xfrm>
              <a:custGeom>
                <a:avLst/>
                <a:gdLst>
                  <a:gd name="T0" fmla="*/ 221 w 235"/>
                  <a:gd name="T1" fmla="*/ 193 h 248"/>
                  <a:gd name="T2" fmla="*/ 160 w 235"/>
                  <a:gd name="T3" fmla="*/ 90 h 248"/>
                  <a:gd name="T4" fmla="*/ 160 w 235"/>
                  <a:gd name="T5" fmla="*/ 20 h 248"/>
                  <a:gd name="T6" fmla="*/ 160 w 235"/>
                  <a:gd name="T7" fmla="*/ 20 h 248"/>
                  <a:gd name="T8" fmla="*/ 170 w 235"/>
                  <a:gd name="T9" fmla="*/ 10 h 248"/>
                  <a:gd name="T10" fmla="*/ 160 w 235"/>
                  <a:gd name="T11" fmla="*/ 0 h 248"/>
                  <a:gd name="T12" fmla="*/ 159 w 235"/>
                  <a:gd name="T13" fmla="*/ 0 h 248"/>
                  <a:gd name="T14" fmla="*/ 159 w 235"/>
                  <a:gd name="T15" fmla="*/ 0 h 248"/>
                  <a:gd name="T16" fmla="*/ 157 w 235"/>
                  <a:gd name="T17" fmla="*/ 0 h 248"/>
                  <a:gd name="T18" fmla="*/ 78 w 235"/>
                  <a:gd name="T19" fmla="*/ 0 h 248"/>
                  <a:gd name="T20" fmla="*/ 77 w 235"/>
                  <a:gd name="T21" fmla="*/ 0 h 248"/>
                  <a:gd name="T22" fmla="*/ 77 w 235"/>
                  <a:gd name="T23" fmla="*/ 0 h 248"/>
                  <a:gd name="T24" fmla="*/ 75 w 235"/>
                  <a:gd name="T25" fmla="*/ 0 h 248"/>
                  <a:gd name="T26" fmla="*/ 66 w 235"/>
                  <a:gd name="T27" fmla="*/ 10 h 248"/>
                  <a:gd name="T28" fmla="*/ 75 w 235"/>
                  <a:gd name="T29" fmla="*/ 20 h 248"/>
                  <a:gd name="T30" fmla="*/ 76 w 235"/>
                  <a:gd name="T31" fmla="*/ 20 h 248"/>
                  <a:gd name="T32" fmla="*/ 76 w 235"/>
                  <a:gd name="T33" fmla="*/ 90 h 248"/>
                  <a:gd name="T34" fmla="*/ 14 w 235"/>
                  <a:gd name="T35" fmla="*/ 193 h 248"/>
                  <a:gd name="T36" fmla="*/ 46 w 235"/>
                  <a:gd name="T37" fmla="*/ 248 h 248"/>
                  <a:gd name="T38" fmla="*/ 59 w 235"/>
                  <a:gd name="T39" fmla="*/ 248 h 248"/>
                  <a:gd name="T40" fmla="*/ 73 w 235"/>
                  <a:gd name="T41" fmla="*/ 248 h 248"/>
                  <a:gd name="T42" fmla="*/ 190 w 235"/>
                  <a:gd name="T43" fmla="*/ 248 h 248"/>
                  <a:gd name="T44" fmla="*/ 221 w 235"/>
                  <a:gd name="T45" fmla="*/ 193 h 248"/>
                  <a:gd name="T46" fmla="*/ 136 w 235"/>
                  <a:gd name="T47" fmla="*/ 107 h 248"/>
                  <a:gd name="T48" fmla="*/ 151 w 235"/>
                  <a:gd name="T49" fmla="*/ 122 h 248"/>
                  <a:gd name="T50" fmla="*/ 136 w 235"/>
                  <a:gd name="T51" fmla="*/ 137 h 248"/>
                  <a:gd name="T52" fmla="*/ 121 w 235"/>
                  <a:gd name="T53" fmla="*/ 122 h 248"/>
                  <a:gd name="T54" fmla="*/ 136 w 235"/>
                  <a:gd name="T55" fmla="*/ 107 h 248"/>
                  <a:gd name="T56" fmla="*/ 117 w 235"/>
                  <a:gd name="T57" fmla="*/ 24 h 248"/>
                  <a:gd name="T58" fmla="*/ 125 w 235"/>
                  <a:gd name="T59" fmla="*/ 32 h 248"/>
                  <a:gd name="T60" fmla="*/ 117 w 235"/>
                  <a:gd name="T61" fmla="*/ 40 h 248"/>
                  <a:gd name="T62" fmla="*/ 109 w 235"/>
                  <a:gd name="T63" fmla="*/ 32 h 248"/>
                  <a:gd name="T64" fmla="*/ 117 w 235"/>
                  <a:gd name="T65" fmla="*/ 24 h 248"/>
                  <a:gd name="T66" fmla="*/ 104 w 235"/>
                  <a:gd name="T67" fmla="*/ 47 h 248"/>
                  <a:gd name="T68" fmla="*/ 115 w 235"/>
                  <a:gd name="T69" fmla="*/ 58 h 248"/>
                  <a:gd name="T70" fmla="*/ 104 w 235"/>
                  <a:gd name="T71" fmla="*/ 69 h 248"/>
                  <a:gd name="T72" fmla="*/ 93 w 235"/>
                  <a:gd name="T73" fmla="*/ 58 h 248"/>
                  <a:gd name="T74" fmla="*/ 104 w 235"/>
                  <a:gd name="T75" fmla="*/ 47 h 248"/>
                  <a:gd name="T76" fmla="*/ 181 w 235"/>
                  <a:gd name="T77" fmla="*/ 227 h 248"/>
                  <a:gd name="T78" fmla="*/ 72 w 235"/>
                  <a:gd name="T79" fmla="*/ 227 h 248"/>
                  <a:gd name="T80" fmla="*/ 60 w 235"/>
                  <a:gd name="T81" fmla="*/ 227 h 248"/>
                  <a:gd name="T82" fmla="*/ 54 w 235"/>
                  <a:gd name="T83" fmla="*/ 227 h 248"/>
                  <a:gd name="T84" fmla="*/ 37 w 235"/>
                  <a:gd name="T85" fmla="*/ 200 h 248"/>
                  <a:gd name="T86" fmla="*/ 63 w 235"/>
                  <a:gd name="T87" fmla="*/ 155 h 248"/>
                  <a:gd name="T88" fmla="*/ 86 w 235"/>
                  <a:gd name="T89" fmla="*/ 155 h 248"/>
                  <a:gd name="T90" fmla="*/ 87 w 235"/>
                  <a:gd name="T91" fmla="*/ 155 h 248"/>
                  <a:gd name="T92" fmla="*/ 88 w 235"/>
                  <a:gd name="T93" fmla="*/ 155 h 248"/>
                  <a:gd name="T94" fmla="*/ 147 w 235"/>
                  <a:gd name="T95" fmla="*/ 155 h 248"/>
                  <a:gd name="T96" fmla="*/ 149 w 235"/>
                  <a:gd name="T97" fmla="*/ 155 h 248"/>
                  <a:gd name="T98" fmla="*/ 149 w 235"/>
                  <a:gd name="T99" fmla="*/ 155 h 248"/>
                  <a:gd name="T100" fmla="*/ 173 w 235"/>
                  <a:gd name="T101" fmla="*/ 155 h 248"/>
                  <a:gd name="T102" fmla="*/ 198 w 235"/>
                  <a:gd name="T103" fmla="*/ 200 h 248"/>
                  <a:gd name="T104" fmla="*/ 181 w 235"/>
                  <a:gd name="T105" fmla="*/ 2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248">
                    <a:moveTo>
                      <a:pt x="221" y="193"/>
                    </a:moveTo>
                    <a:cubicBezTo>
                      <a:pt x="160" y="90"/>
                      <a:pt x="160" y="90"/>
                      <a:pt x="160" y="90"/>
                    </a:cubicBezTo>
                    <a:cubicBezTo>
                      <a:pt x="160" y="20"/>
                      <a:pt x="160" y="20"/>
                      <a:pt x="160" y="20"/>
                    </a:cubicBezTo>
                    <a:cubicBezTo>
                      <a:pt x="160" y="20"/>
                      <a:pt x="160" y="20"/>
                      <a:pt x="160" y="20"/>
                    </a:cubicBezTo>
                    <a:cubicBezTo>
                      <a:pt x="165" y="20"/>
                      <a:pt x="170" y="15"/>
                      <a:pt x="170" y="10"/>
                    </a:cubicBezTo>
                    <a:cubicBezTo>
                      <a:pt x="170" y="5"/>
                      <a:pt x="165" y="0"/>
                      <a:pt x="160" y="0"/>
                    </a:cubicBezTo>
                    <a:cubicBezTo>
                      <a:pt x="159" y="0"/>
                      <a:pt x="159" y="0"/>
                      <a:pt x="159" y="0"/>
                    </a:cubicBezTo>
                    <a:cubicBezTo>
                      <a:pt x="159" y="0"/>
                      <a:pt x="159" y="0"/>
                      <a:pt x="159" y="0"/>
                    </a:cubicBezTo>
                    <a:cubicBezTo>
                      <a:pt x="157" y="0"/>
                      <a:pt x="157" y="0"/>
                      <a:pt x="157" y="0"/>
                    </a:cubicBezTo>
                    <a:cubicBezTo>
                      <a:pt x="78" y="0"/>
                      <a:pt x="78" y="0"/>
                      <a:pt x="78" y="0"/>
                    </a:cubicBezTo>
                    <a:cubicBezTo>
                      <a:pt x="77" y="0"/>
                      <a:pt x="77" y="0"/>
                      <a:pt x="77" y="0"/>
                    </a:cubicBezTo>
                    <a:cubicBezTo>
                      <a:pt x="77" y="0"/>
                      <a:pt x="77" y="0"/>
                      <a:pt x="77" y="0"/>
                    </a:cubicBezTo>
                    <a:cubicBezTo>
                      <a:pt x="75" y="0"/>
                      <a:pt x="75" y="0"/>
                      <a:pt x="75" y="0"/>
                    </a:cubicBezTo>
                    <a:cubicBezTo>
                      <a:pt x="70" y="0"/>
                      <a:pt x="66" y="5"/>
                      <a:pt x="66" y="10"/>
                    </a:cubicBezTo>
                    <a:cubicBezTo>
                      <a:pt x="66" y="15"/>
                      <a:pt x="70" y="20"/>
                      <a:pt x="75" y="20"/>
                    </a:cubicBezTo>
                    <a:cubicBezTo>
                      <a:pt x="76" y="20"/>
                      <a:pt x="76" y="20"/>
                      <a:pt x="76" y="20"/>
                    </a:cubicBezTo>
                    <a:cubicBezTo>
                      <a:pt x="76" y="90"/>
                      <a:pt x="76" y="90"/>
                      <a:pt x="76" y="90"/>
                    </a:cubicBezTo>
                    <a:cubicBezTo>
                      <a:pt x="14" y="193"/>
                      <a:pt x="14" y="193"/>
                      <a:pt x="14" y="193"/>
                    </a:cubicBezTo>
                    <a:cubicBezTo>
                      <a:pt x="0" y="218"/>
                      <a:pt x="18" y="248"/>
                      <a:pt x="46" y="248"/>
                    </a:cubicBezTo>
                    <a:cubicBezTo>
                      <a:pt x="59" y="248"/>
                      <a:pt x="59" y="248"/>
                      <a:pt x="59" y="248"/>
                    </a:cubicBezTo>
                    <a:cubicBezTo>
                      <a:pt x="73" y="248"/>
                      <a:pt x="73" y="248"/>
                      <a:pt x="73" y="248"/>
                    </a:cubicBezTo>
                    <a:cubicBezTo>
                      <a:pt x="190" y="248"/>
                      <a:pt x="190" y="248"/>
                      <a:pt x="190" y="248"/>
                    </a:cubicBezTo>
                    <a:cubicBezTo>
                      <a:pt x="218" y="248"/>
                      <a:pt x="235" y="218"/>
                      <a:pt x="221" y="193"/>
                    </a:cubicBezTo>
                    <a:close/>
                    <a:moveTo>
                      <a:pt x="136" y="107"/>
                    </a:moveTo>
                    <a:cubicBezTo>
                      <a:pt x="145" y="107"/>
                      <a:pt x="151" y="114"/>
                      <a:pt x="151" y="122"/>
                    </a:cubicBezTo>
                    <a:cubicBezTo>
                      <a:pt x="151" y="131"/>
                      <a:pt x="145" y="137"/>
                      <a:pt x="136" y="137"/>
                    </a:cubicBezTo>
                    <a:cubicBezTo>
                      <a:pt x="128" y="137"/>
                      <a:pt x="121" y="131"/>
                      <a:pt x="121" y="122"/>
                    </a:cubicBezTo>
                    <a:cubicBezTo>
                      <a:pt x="121" y="114"/>
                      <a:pt x="128" y="107"/>
                      <a:pt x="136" y="107"/>
                    </a:cubicBezTo>
                    <a:close/>
                    <a:moveTo>
                      <a:pt x="117" y="24"/>
                    </a:moveTo>
                    <a:cubicBezTo>
                      <a:pt x="122" y="24"/>
                      <a:pt x="125" y="28"/>
                      <a:pt x="125" y="32"/>
                    </a:cubicBezTo>
                    <a:cubicBezTo>
                      <a:pt x="125" y="37"/>
                      <a:pt x="122" y="40"/>
                      <a:pt x="117" y="40"/>
                    </a:cubicBezTo>
                    <a:cubicBezTo>
                      <a:pt x="113" y="40"/>
                      <a:pt x="109" y="37"/>
                      <a:pt x="109" y="32"/>
                    </a:cubicBezTo>
                    <a:cubicBezTo>
                      <a:pt x="109" y="28"/>
                      <a:pt x="113" y="24"/>
                      <a:pt x="117" y="24"/>
                    </a:cubicBezTo>
                    <a:close/>
                    <a:moveTo>
                      <a:pt x="104" y="47"/>
                    </a:moveTo>
                    <a:cubicBezTo>
                      <a:pt x="111" y="47"/>
                      <a:pt x="115" y="52"/>
                      <a:pt x="115" y="58"/>
                    </a:cubicBezTo>
                    <a:cubicBezTo>
                      <a:pt x="115" y="64"/>
                      <a:pt x="111" y="69"/>
                      <a:pt x="104" y="69"/>
                    </a:cubicBezTo>
                    <a:cubicBezTo>
                      <a:pt x="98" y="69"/>
                      <a:pt x="93" y="64"/>
                      <a:pt x="93" y="58"/>
                    </a:cubicBezTo>
                    <a:cubicBezTo>
                      <a:pt x="93" y="52"/>
                      <a:pt x="98" y="47"/>
                      <a:pt x="104" y="47"/>
                    </a:cubicBezTo>
                    <a:close/>
                    <a:moveTo>
                      <a:pt x="181" y="227"/>
                    </a:moveTo>
                    <a:cubicBezTo>
                      <a:pt x="72" y="227"/>
                      <a:pt x="72" y="227"/>
                      <a:pt x="72" y="227"/>
                    </a:cubicBezTo>
                    <a:cubicBezTo>
                      <a:pt x="60" y="227"/>
                      <a:pt x="60" y="227"/>
                      <a:pt x="60" y="227"/>
                    </a:cubicBezTo>
                    <a:cubicBezTo>
                      <a:pt x="54" y="227"/>
                      <a:pt x="54" y="227"/>
                      <a:pt x="54" y="227"/>
                    </a:cubicBezTo>
                    <a:cubicBezTo>
                      <a:pt x="39" y="227"/>
                      <a:pt x="30" y="212"/>
                      <a:pt x="37" y="200"/>
                    </a:cubicBezTo>
                    <a:cubicBezTo>
                      <a:pt x="63" y="155"/>
                      <a:pt x="63" y="155"/>
                      <a:pt x="63" y="155"/>
                    </a:cubicBezTo>
                    <a:cubicBezTo>
                      <a:pt x="86" y="155"/>
                      <a:pt x="86" y="155"/>
                      <a:pt x="86" y="155"/>
                    </a:cubicBezTo>
                    <a:cubicBezTo>
                      <a:pt x="87" y="155"/>
                      <a:pt x="87" y="155"/>
                      <a:pt x="87" y="155"/>
                    </a:cubicBezTo>
                    <a:cubicBezTo>
                      <a:pt x="88" y="155"/>
                      <a:pt x="88" y="155"/>
                      <a:pt x="88" y="155"/>
                    </a:cubicBezTo>
                    <a:cubicBezTo>
                      <a:pt x="147" y="155"/>
                      <a:pt x="147" y="155"/>
                      <a:pt x="147" y="155"/>
                    </a:cubicBezTo>
                    <a:cubicBezTo>
                      <a:pt x="149" y="155"/>
                      <a:pt x="149" y="155"/>
                      <a:pt x="149" y="155"/>
                    </a:cubicBezTo>
                    <a:cubicBezTo>
                      <a:pt x="149" y="155"/>
                      <a:pt x="149" y="155"/>
                      <a:pt x="149" y="155"/>
                    </a:cubicBezTo>
                    <a:cubicBezTo>
                      <a:pt x="173" y="155"/>
                      <a:pt x="173" y="155"/>
                      <a:pt x="173" y="155"/>
                    </a:cubicBezTo>
                    <a:cubicBezTo>
                      <a:pt x="198" y="200"/>
                      <a:pt x="198" y="200"/>
                      <a:pt x="198" y="200"/>
                    </a:cubicBezTo>
                    <a:cubicBezTo>
                      <a:pt x="206" y="212"/>
                      <a:pt x="196" y="227"/>
                      <a:pt x="181"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fontAlgn="auto">
                  <a:spcBef>
                    <a:spcPts val="0"/>
                  </a:spcBef>
                  <a:spcAft>
                    <a:spcPts val="0"/>
                  </a:spcAft>
                </a:pPr>
                <a:endParaRPr lang="en-US" sz="1800">
                  <a:solidFill>
                    <a:srgbClr val="505050"/>
                  </a:solidFill>
                  <a:latin typeface="Segoe UI"/>
                  <a:ea typeface="+mn-ea"/>
                  <a:cs typeface="+mn-cs"/>
                </a:endParaRPr>
              </a:p>
            </p:txBody>
          </p:sp>
          <p:sp>
            <p:nvSpPr>
              <p:cNvPr id="47" name="Freeform 31"/>
              <p:cNvSpPr>
                <a:spLocks noEditPoints="1"/>
              </p:cNvSpPr>
              <p:nvPr/>
            </p:nvSpPr>
            <p:spPr bwMode="auto">
              <a:xfrm>
                <a:off x="6520" y="1716"/>
                <a:ext cx="897" cy="140"/>
              </a:xfrm>
              <a:custGeom>
                <a:avLst/>
                <a:gdLst>
                  <a:gd name="T0" fmla="*/ 364 w 377"/>
                  <a:gd name="T1" fmla="*/ 0 h 59"/>
                  <a:gd name="T2" fmla="*/ 14 w 377"/>
                  <a:gd name="T3" fmla="*/ 0 h 59"/>
                  <a:gd name="T4" fmla="*/ 0 w 377"/>
                  <a:gd name="T5" fmla="*/ 14 h 59"/>
                  <a:gd name="T6" fmla="*/ 0 w 377"/>
                  <a:gd name="T7" fmla="*/ 59 h 59"/>
                  <a:gd name="T8" fmla="*/ 377 w 377"/>
                  <a:gd name="T9" fmla="*/ 59 h 59"/>
                  <a:gd name="T10" fmla="*/ 377 w 377"/>
                  <a:gd name="T11" fmla="*/ 14 h 59"/>
                  <a:gd name="T12" fmla="*/ 364 w 377"/>
                  <a:gd name="T13" fmla="*/ 0 h 59"/>
                  <a:gd name="T14" fmla="*/ 264 w 377"/>
                  <a:gd name="T15" fmla="*/ 42 h 59"/>
                  <a:gd name="T16" fmla="*/ 252 w 377"/>
                  <a:gd name="T17" fmla="*/ 30 h 59"/>
                  <a:gd name="T18" fmla="*/ 264 w 377"/>
                  <a:gd name="T19" fmla="*/ 17 h 59"/>
                  <a:gd name="T20" fmla="*/ 277 w 377"/>
                  <a:gd name="T21" fmla="*/ 30 h 59"/>
                  <a:gd name="T22" fmla="*/ 264 w 377"/>
                  <a:gd name="T23" fmla="*/ 42 h 59"/>
                  <a:gd name="T24" fmla="*/ 305 w 377"/>
                  <a:gd name="T25" fmla="*/ 42 h 59"/>
                  <a:gd name="T26" fmla="*/ 293 w 377"/>
                  <a:gd name="T27" fmla="*/ 30 h 59"/>
                  <a:gd name="T28" fmla="*/ 305 w 377"/>
                  <a:gd name="T29" fmla="*/ 17 h 59"/>
                  <a:gd name="T30" fmla="*/ 317 w 377"/>
                  <a:gd name="T31" fmla="*/ 30 h 59"/>
                  <a:gd name="T32" fmla="*/ 305 w 377"/>
                  <a:gd name="T33" fmla="*/ 42 h 59"/>
                  <a:gd name="T34" fmla="*/ 346 w 377"/>
                  <a:gd name="T35" fmla="*/ 42 h 59"/>
                  <a:gd name="T36" fmla="*/ 334 w 377"/>
                  <a:gd name="T37" fmla="*/ 30 h 59"/>
                  <a:gd name="T38" fmla="*/ 346 w 377"/>
                  <a:gd name="T39" fmla="*/ 17 h 59"/>
                  <a:gd name="T40" fmla="*/ 358 w 377"/>
                  <a:gd name="T41" fmla="*/ 30 h 59"/>
                  <a:gd name="T42" fmla="*/ 346 w 377"/>
                  <a:gd name="T43"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7" h="59">
                    <a:moveTo>
                      <a:pt x="364" y="0"/>
                    </a:moveTo>
                    <a:cubicBezTo>
                      <a:pt x="14" y="0"/>
                      <a:pt x="14" y="0"/>
                      <a:pt x="14" y="0"/>
                    </a:cubicBezTo>
                    <a:cubicBezTo>
                      <a:pt x="6" y="0"/>
                      <a:pt x="0" y="6"/>
                      <a:pt x="0" y="14"/>
                    </a:cubicBezTo>
                    <a:cubicBezTo>
                      <a:pt x="0" y="59"/>
                      <a:pt x="0" y="59"/>
                      <a:pt x="0" y="59"/>
                    </a:cubicBezTo>
                    <a:cubicBezTo>
                      <a:pt x="377" y="59"/>
                      <a:pt x="377" y="59"/>
                      <a:pt x="377" y="59"/>
                    </a:cubicBezTo>
                    <a:cubicBezTo>
                      <a:pt x="377" y="14"/>
                      <a:pt x="377" y="14"/>
                      <a:pt x="377" y="14"/>
                    </a:cubicBezTo>
                    <a:cubicBezTo>
                      <a:pt x="377" y="6"/>
                      <a:pt x="371" y="0"/>
                      <a:pt x="364" y="0"/>
                    </a:cubicBezTo>
                    <a:close/>
                    <a:moveTo>
                      <a:pt x="264" y="42"/>
                    </a:moveTo>
                    <a:cubicBezTo>
                      <a:pt x="258" y="42"/>
                      <a:pt x="252" y="36"/>
                      <a:pt x="252" y="30"/>
                    </a:cubicBezTo>
                    <a:cubicBezTo>
                      <a:pt x="252" y="23"/>
                      <a:pt x="258" y="17"/>
                      <a:pt x="264" y="17"/>
                    </a:cubicBezTo>
                    <a:cubicBezTo>
                      <a:pt x="271" y="17"/>
                      <a:pt x="277" y="23"/>
                      <a:pt x="277" y="30"/>
                    </a:cubicBezTo>
                    <a:cubicBezTo>
                      <a:pt x="277" y="36"/>
                      <a:pt x="271" y="42"/>
                      <a:pt x="264" y="42"/>
                    </a:cubicBezTo>
                    <a:close/>
                    <a:moveTo>
                      <a:pt x="305" y="42"/>
                    </a:moveTo>
                    <a:cubicBezTo>
                      <a:pt x="298" y="42"/>
                      <a:pt x="293" y="36"/>
                      <a:pt x="293" y="30"/>
                    </a:cubicBezTo>
                    <a:cubicBezTo>
                      <a:pt x="293" y="23"/>
                      <a:pt x="298" y="17"/>
                      <a:pt x="305" y="17"/>
                    </a:cubicBezTo>
                    <a:cubicBezTo>
                      <a:pt x="312" y="17"/>
                      <a:pt x="317" y="23"/>
                      <a:pt x="317" y="30"/>
                    </a:cubicBezTo>
                    <a:cubicBezTo>
                      <a:pt x="317" y="36"/>
                      <a:pt x="312" y="42"/>
                      <a:pt x="305" y="42"/>
                    </a:cubicBezTo>
                    <a:close/>
                    <a:moveTo>
                      <a:pt x="346" y="42"/>
                    </a:moveTo>
                    <a:cubicBezTo>
                      <a:pt x="339" y="42"/>
                      <a:pt x="334" y="36"/>
                      <a:pt x="334" y="30"/>
                    </a:cubicBezTo>
                    <a:cubicBezTo>
                      <a:pt x="334" y="23"/>
                      <a:pt x="339" y="17"/>
                      <a:pt x="346" y="17"/>
                    </a:cubicBezTo>
                    <a:cubicBezTo>
                      <a:pt x="353" y="17"/>
                      <a:pt x="358" y="23"/>
                      <a:pt x="358" y="30"/>
                    </a:cubicBezTo>
                    <a:cubicBezTo>
                      <a:pt x="358" y="36"/>
                      <a:pt x="353" y="42"/>
                      <a:pt x="34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fontAlgn="auto">
                  <a:spcBef>
                    <a:spcPts val="0"/>
                  </a:spcBef>
                  <a:spcAft>
                    <a:spcPts val="0"/>
                  </a:spcAft>
                </a:pPr>
                <a:endParaRPr lang="en-US" sz="1800">
                  <a:solidFill>
                    <a:srgbClr val="505050"/>
                  </a:solidFill>
                  <a:latin typeface="Segoe UI"/>
                  <a:ea typeface="+mn-ea"/>
                  <a:cs typeface="+mn-cs"/>
                </a:endParaRPr>
              </a:p>
            </p:txBody>
          </p:sp>
          <p:sp>
            <p:nvSpPr>
              <p:cNvPr id="49" name="Freeform 32"/>
              <p:cNvSpPr>
                <a:spLocks/>
              </p:cNvSpPr>
              <p:nvPr/>
            </p:nvSpPr>
            <p:spPr bwMode="auto">
              <a:xfrm>
                <a:off x="6520" y="1892"/>
                <a:ext cx="897" cy="585"/>
              </a:xfrm>
              <a:custGeom>
                <a:avLst/>
                <a:gdLst>
                  <a:gd name="T0" fmla="*/ 0 w 377"/>
                  <a:gd name="T1" fmla="*/ 0 h 246"/>
                  <a:gd name="T2" fmla="*/ 0 w 377"/>
                  <a:gd name="T3" fmla="*/ 233 h 246"/>
                  <a:gd name="T4" fmla="*/ 14 w 377"/>
                  <a:gd name="T5" fmla="*/ 246 h 246"/>
                  <a:gd name="T6" fmla="*/ 66 w 377"/>
                  <a:gd name="T7" fmla="*/ 246 h 246"/>
                  <a:gd name="T8" fmla="*/ 70 w 377"/>
                  <a:gd name="T9" fmla="*/ 234 h 246"/>
                  <a:gd name="T10" fmla="*/ 14 w 377"/>
                  <a:gd name="T11" fmla="*/ 234 h 246"/>
                  <a:gd name="T12" fmla="*/ 12 w 377"/>
                  <a:gd name="T13" fmla="*/ 233 h 246"/>
                  <a:gd name="T14" fmla="*/ 12 w 377"/>
                  <a:gd name="T15" fmla="*/ 12 h 246"/>
                  <a:gd name="T16" fmla="*/ 365 w 377"/>
                  <a:gd name="T17" fmla="*/ 12 h 246"/>
                  <a:gd name="T18" fmla="*/ 365 w 377"/>
                  <a:gd name="T19" fmla="*/ 233 h 246"/>
                  <a:gd name="T20" fmla="*/ 364 w 377"/>
                  <a:gd name="T21" fmla="*/ 234 h 246"/>
                  <a:gd name="T22" fmla="*/ 307 w 377"/>
                  <a:gd name="T23" fmla="*/ 234 h 246"/>
                  <a:gd name="T24" fmla="*/ 312 w 377"/>
                  <a:gd name="T25" fmla="*/ 246 h 246"/>
                  <a:gd name="T26" fmla="*/ 364 w 377"/>
                  <a:gd name="T27" fmla="*/ 246 h 246"/>
                  <a:gd name="T28" fmla="*/ 377 w 377"/>
                  <a:gd name="T29" fmla="*/ 233 h 246"/>
                  <a:gd name="T30" fmla="*/ 377 w 377"/>
                  <a:gd name="T31" fmla="*/ 0 h 246"/>
                  <a:gd name="T32" fmla="*/ 0 w 377"/>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246">
                    <a:moveTo>
                      <a:pt x="0" y="0"/>
                    </a:moveTo>
                    <a:cubicBezTo>
                      <a:pt x="0" y="233"/>
                      <a:pt x="0" y="233"/>
                      <a:pt x="0" y="233"/>
                    </a:cubicBezTo>
                    <a:cubicBezTo>
                      <a:pt x="0" y="240"/>
                      <a:pt x="6" y="246"/>
                      <a:pt x="14" y="246"/>
                    </a:cubicBezTo>
                    <a:cubicBezTo>
                      <a:pt x="66" y="246"/>
                      <a:pt x="66" y="246"/>
                      <a:pt x="66" y="246"/>
                    </a:cubicBezTo>
                    <a:cubicBezTo>
                      <a:pt x="67" y="242"/>
                      <a:pt x="68" y="238"/>
                      <a:pt x="70" y="234"/>
                    </a:cubicBezTo>
                    <a:cubicBezTo>
                      <a:pt x="14" y="234"/>
                      <a:pt x="14" y="234"/>
                      <a:pt x="14" y="234"/>
                    </a:cubicBezTo>
                    <a:cubicBezTo>
                      <a:pt x="13" y="234"/>
                      <a:pt x="12" y="234"/>
                      <a:pt x="12" y="233"/>
                    </a:cubicBezTo>
                    <a:cubicBezTo>
                      <a:pt x="12" y="12"/>
                      <a:pt x="12" y="12"/>
                      <a:pt x="12" y="12"/>
                    </a:cubicBezTo>
                    <a:cubicBezTo>
                      <a:pt x="365" y="12"/>
                      <a:pt x="365" y="12"/>
                      <a:pt x="365" y="12"/>
                    </a:cubicBezTo>
                    <a:cubicBezTo>
                      <a:pt x="365" y="233"/>
                      <a:pt x="365" y="233"/>
                      <a:pt x="365" y="233"/>
                    </a:cubicBezTo>
                    <a:cubicBezTo>
                      <a:pt x="365" y="234"/>
                      <a:pt x="365" y="234"/>
                      <a:pt x="364" y="234"/>
                    </a:cubicBezTo>
                    <a:cubicBezTo>
                      <a:pt x="307" y="234"/>
                      <a:pt x="307" y="234"/>
                      <a:pt x="307" y="234"/>
                    </a:cubicBezTo>
                    <a:cubicBezTo>
                      <a:pt x="309" y="238"/>
                      <a:pt x="311" y="242"/>
                      <a:pt x="312" y="246"/>
                    </a:cubicBezTo>
                    <a:cubicBezTo>
                      <a:pt x="364" y="246"/>
                      <a:pt x="364" y="246"/>
                      <a:pt x="364" y="246"/>
                    </a:cubicBezTo>
                    <a:cubicBezTo>
                      <a:pt x="371" y="246"/>
                      <a:pt x="377" y="240"/>
                      <a:pt x="377" y="233"/>
                    </a:cubicBezTo>
                    <a:cubicBezTo>
                      <a:pt x="377" y="0"/>
                      <a:pt x="377" y="0"/>
                      <a:pt x="37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fontAlgn="auto">
                  <a:spcBef>
                    <a:spcPts val="0"/>
                  </a:spcBef>
                  <a:spcAft>
                    <a:spcPts val="0"/>
                  </a:spcAft>
                </a:pPr>
                <a:endParaRPr lang="en-US" sz="1800">
                  <a:solidFill>
                    <a:srgbClr val="505050"/>
                  </a:solidFill>
                  <a:latin typeface="Segoe UI"/>
                  <a:ea typeface="+mn-ea"/>
                  <a:cs typeface="+mn-cs"/>
                </a:endParaRPr>
              </a:p>
            </p:txBody>
          </p:sp>
        </p:grpSp>
        <p:cxnSp>
          <p:nvCxnSpPr>
            <p:cNvPr id="52" name="Straight Connector 51"/>
            <p:cNvCxnSpPr/>
            <p:nvPr/>
          </p:nvCxnSpPr>
          <p:spPr>
            <a:xfrm>
              <a:off x="7715682"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9821628" y="2125662"/>
            <a:ext cx="2254866" cy="3616065"/>
            <a:chOff x="9821628" y="2245052"/>
            <a:chExt cx="2254866" cy="3616065"/>
          </a:xfrm>
        </p:grpSpPr>
        <p:sp>
          <p:nvSpPr>
            <p:cNvPr id="36" name="TextBox 35"/>
            <p:cNvSpPr txBox="1"/>
            <p:nvPr/>
          </p:nvSpPr>
          <p:spPr>
            <a:xfrm>
              <a:off x="9821628" y="4994627"/>
              <a:ext cx="2254866" cy="866490"/>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Move apps to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Azure without purchasing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new Microsoft licenses</a:t>
              </a:r>
            </a:p>
          </p:txBody>
        </p:sp>
        <p:sp>
          <p:nvSpPr>
            <p:cNvPr id="19" name="TextBox 18"/>
            <p:cNvSpPr txBox="1"/>
            <p:nvPr/>
          </p:nvSpPr>
          <p:spPr>
            <a:xfrm>
              <a:off x="9876158" y="2245052"/>
              <a:ext cx="2136538" cy="677108"/>
            </a:xfrm>
            <a:prstGeom prst="rect">
              <a:avLst/>
            </a:prstGeom>
            <a:noFill/>
          </p:spPr>
          <p:txBody>
            <a:bodyPr wrap="square" lIns="0" tIns="0" rIns="0" bIns="0" rtlCol="0" anchor="ctr">
              <a:spAutoFit/>
            </a:bodyPr>
            <a:lstStyle/>
            <a:p>
              <a:pPr algn="ctr" defTabSz="932742" fontAlgn="auto">
                <a:spcBef>
                  <a:spcPts val="0"/>
                </a:spcBef>
                <a:spcAft>
                  <a:spcPts val="600"/>
                </a:spcAft>
              </a:pPr>
              <a:r>
                <a:rPr lang="en-US" sz="2200" dirty="0">
                  <a:solidFill>
                    <a:srgbClr val="FFFFFF"/>
                  </a:solidFill>
                  <a:latin typeface="Segoe UI Light"/>
                  <a:ea typeface="+mn-ea"/>
                  <a:cs typeface="+mn-cs"/>
                </a:rPr>
                <a:t>Bring existing licenses</a:t>
              </a:r>
            </a:p>
          </p:txBody>
        </p:sp>
        <p:pic>
          <p:nvPicPr>
            <p:cNvPr id="4" name="Picture 3"/>
            <p:cNvPicPr>
              <a:picLocks noChangeAspect="1"/>
            </p:cNvPicPr>
            <p:nvPr/>
          </p:nvPicPr>
          <p:blipFill>
            <a:blip r:embed="rId6"/>
            <a:stretch>
              <a:fillRect/>
            </a:stretch>
          </p:blipFill>
          <p:spPr>
            <a:xfrm>
              <a:off x="10616507" y="3366125"/>
              <a:ext cx="665108" cy="869756"/>
            </a:xfrm>
            <a:prstGeom prst="rect">
              <a:avLst/>
            </a:prstGeom>
          </p:spPr>
        </p:pic>
        <p:cxnSp>
          <p:nvCxnSpPr>
            <p:cNvPr id="57" name="Straight Connector 56"/>
            <p:cNvCxnSpPr/>
            <p:nvPr/>
          </p:nvCxnSpPr>
          <p:spPr>
            <a:xfrm>
              <a:off x="10063690"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451779" y="2100550"/>
            <a:ext cx="2263936" cy="3657037"/>
            <a:chOff x="2729938" y="2228731"/>
            <a:chExt cx="2263936" cy="3657037"/>
          </a:xfrm>
        </p:grpSpPr>
        <p:sp>
          <p:nvSpPr>
            <p:cNvPr id="27" name="TextBox 26"/>
            <p:cNvSpPr txBox="1"/>
            <p:nvPr/>
          </p:nvSpPr>
          <p:spPr>
            <a:xfrm>
              <a:off x="2729938" y="4994627"/>
              <a:ext cx="2263936" cy="891141"/>
            </a:xfrm>
            <a:prstGeom prst="rect">
              <a:avLst/>
            </a:prstGeom>
            <a:noFill/>
          </p:spPr>
          <p:txBody>
            <a:bodyPr wrap="square" lIns="0" tIns="0" rIns="0" bIns="0" rtlCol="0" anchor="t" anchorCtr="0">
              <a:noAutofit/>
            </a:bodyPr>
            <a:lstStyle/>
            <a:p>
              <a:pPr algn="ctr" defTabSz="932742" fontAlgn="auto">
                <a:spcBef>
                  <a:spcPts val="0"/>
                </a:spcBef>
                <a:spcAft>
                  <a:spcPts val="600"/>
                </a:spcAft>
              </a:pPr>
              <a:r>
                <a:rPr lang="en-US" sz="1600" dirty="0">
                  <a:solidFill>
                    <a:srgbClr val="FFFFFF"/>
                  </a:solidFill>
                  <a:latin typeface="Segoe UI"/>
                  <a:ea typeface="+mn-ea"/>
                  <a:cs typeface="+mn-cs"/>
                </a:rPr>
                <a:t>Seamlessly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extend IT </a:t>
              </a:r>
              <a:br>
                <a:rPr lang="en-US" sz="1600" dirty="0">
                  <a:solidFill>
                    <a:srgbClr val="FFFFFF"/>
                  </a:solidFill>
                  <a:latin typeface="Segoe UI"/>
                  <a:ea typeface="+mn-ea"/>
                  <a:cs typeface="+mn-cs"/>
                </a:rPr>
              </a:br>
              <a:r>
                <a:rPr lang="en-US" sz="1600" dirty="0">
                  <a:solidFill>
                    <a:srgbClr val="FFFFFF"/>
                  </a:solidFill>
                  <a:latin typeface="Segoe UI"/>
                  <a:ea typeface="+mn-ea"/>
                  <a:cs typeface="+mn-cs"/>
                </a:rPr>
                <a:t>to the cloud</a:t>
              </a:r>
            </a:p>
          </p:txBody>
        </p:sp>
        <p:sp>
          <p:nvSpPr>
            <p:cNvPr id="16" name="TextBox 15"/>
            <p:cNvSpPr txBox="1"/>
            <p:nvPr/>
          </p:nvSpPr>
          <p:spPr>
            <a:xfrm>
              <a:off x="2917789" y="2228731"/>
              <a:ext cx="1888234" cy="677108"/>
            </a:xfrm>
            <a:prstGeom prst="rect">
              <a:avLst/>
            </a:prstGeom>
            <a:noFill/>
          </p:spPr>
          <p:txBody>
            <a:bodyPr wrap="square" lIns="0" tIns="0" rIns="0" bIns="0" rtlCol="0" anchor="ctr">
              <a:spAutoFit/>
            </a:bodyPr>
            <a:lstStyle/>
            <a:p>
              <a:pPr algn="ctr" defTabSz="932742" fontAlgn="auto">
                <a:spcBef>
                  <a:spcPts val="0"/>
                </a:spcBef>
                <a:spcAft>
                  <a:spcPts val="600"/>
                </a:spcAft>
              </a:pPr>
              <a:r>
                <a:rPr lang="en-US" sz="2200" dirty="0">
                  <a:solidFill>
                    <a:srgbClr val="FFFFFF"/>
                  </a:solidFill>
                  <a:latin typeface="Segoe UI Light"/>
                  <a:ea typeface="+mn-ea"/>
                  <a:cs typeface="+mn-cs"/>
                </a:rPr>
                <a:t>Hybrid and Global reach</a:t>
              </a:r>
            </a:p>
          </p:txBody>
        </p:sp>
        <p:cxnSp>
          <p:nvCxnSpPr>
            <p:cNvPr id="42" name="Straight Connector 41"/>
            <p:cNvCxnSpPr/>
            <p:nvPr/>
          </p:nvCxnSpPr>
          <p:spPr>
            <a:xfrm>
              <a:off x="2976535" y="4747886"/>
              <a:ext cx="177074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a:stretch>
              <a:fillRect/>
            </a:stretch>
          </p:blipFill>
          <p:spPr>
            <a:xfrm>
              <a:off x="3500494" y="3479856"/>
              <a:ext cx="709902" cy="716796"/>
            </a:xfrm>
            <a:prstGeom prst="rect">
              <a:avLst/>
            </a:prstGeom>
          </p:spPr>
        </p:pic>
      </p:grpSp>
      <p:grpSp>
        <p:nvGrpSpPr>
          <p:cNvPr id="8" name="Group 7"/>
          <p:cNvGrpSpPr/>
          <p:nvPr/>
        </p:nvGrpSpPr>
        <p:grpSpPr>
          <a:xfrm>
            <a:off x="8934961" y="88397"/>
            <a:ext cx="3310509" cy="1150938"/>
            <a:chOff x="7015616" y="0"/>
            <a:chExt cx="3310509" cy="1150938"/>
          </a:xfrm>
        </p:grpSpPr>
        <p:sp>
          <p:nvSpPr>
            <p:cNvPr id="34" name="Rectangle 33"/>
            <p:cNvSpPr/>
            <p:nvPr/>
          </p:nvSpPr>
          <p:spPr bwMode="auto">
            <a:xfrm>
              <a:off x="9429187" y="0"/>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5" name="TextBox 34"/>
            <p:cNvSpPr txBox="1"/>
            <p:nvPr/>
          </p:nvSpPr>
          <p:spPr>
            <a:xfrm>
              <a:off x="8515813"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Dev/test</a:t>
              </a:r>
            </a:p>
          </p:txBody>
        </p:sp>
        <p:sp>
          <p:nvSpPr>
            <p:cNvPr id="38" name="TextBox 37"/>
            <p:cNvSpPr txBox="1"/>
            <p:nvPr/>
          </p:nvSpPr>
          <p:spPr>
            <a:xfrm>
              <a:off x="9400929" y="479425"/>
              <a:ext cx="925196" cy="258532"/>
            </a:xfrm>
            <a:prstGeom prst="rect">
              <a:avLst/>
            </a:prstGeom>
            <a:noFill/>
          </p:spPr>
          <p:txBody>
            <a:bodyPr wrap="square" lIns="45720" tIns="45720" rIns="45720" bIns="45720" rtlCol="0">
              <a:spAutoFit/>
            </a:bodyPr>
            <a:lstStyle/>
            <a:p>
              <a:pPr algn="ctr">
                <a:lnSpc>
                  <a:spcPct val="90000"/>
                </a:lnSpc>
                <a:spcAft>
                  <a:spcPts val="600"/>
                </a:spcAft>
              </a:pPr>
              <a:r>
                <a:rPr lang="en-US" sz="1200" dirty="0">
                  <a:latin typeface="Segoe UI Semibold" panose="020B0702040204020203" pitchFamily="34" charset="0"/>
                  <a:cs typeface="Segoe UI Semibold" panose="020B0702040204020203" pitchFamily="34" charset="0"/>
                </a:rPr>
                <a:t>LOB apps</a:t>
              </a:r>
            </a:p>
          </p:txBody>
        </p:sp>
        <p:sp>
          <p:nvSpPr>
            <p:cNvPr id="39" name="TextBox 38"/>
            <p:cNvSpPr txBox="1"/>
            <p:nvPr/>
          </p:nvSpPr>
          <p:spPr>
            <a:xfrm>
              <a:off x="7015616" y="422333"/>
              <a:ext cx="1554463"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dirty="0" err="1">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Backup+Archive+DR</a:t>
              </a:r>
              <a:endParaRPr lang="en-US" sz="1200"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endParaRPr>
            </a:p>
          </p:txBody>
        </p:sp>
        <p:sp>
          <p:nvSpPr>
            <p:cNvPr id="40" name="Freeform 5"/>
            <p:cNvSpPr>
              <a:spLocks noEditPoints="1"/>
            </p:cNvSpPr>
            <p:nvPr/>
          </p:nvSpPr>
          <p:spPr bwMode="auto">
            <a:xfrm>
              <a:off x="8737600" y="746126"/>
              <a:ext cx="422275" cy="404812"/>
            </a:xfrm>
            <a:custGeom>
              <a:avLst/>
              <a:gdLst>
                <a:gd name="T0" fmla="*/ 148 w 170"/>
                <a:gd name="T1" fmla="*/ 32 h 162"/>
                <a:gd name="T2" fmla="*/ 62 w 170"/>
                <a:gd name="T3" fmla="*/ 32 h 162"/>
                <a:gd name="T4" fmla="*/ 57 w 170"/>
                <a:gd name="T5" fmla="*/ 37 h 162"/>
                <a:gd name="T6" fmla="*/ 56 w 170"/>
                <a:gd name="T7" fmla="*/ 30 h 162"/>
                <a:gd name="T8" fmla="*/ 11 w 170"/>
                <a:gd name="T9" fmla="*/ 8 h 162"/>
                <a:gd name="T10" fmla="*/ 21 w 170"/>
                <a:gd name="T11" fmla="*/ 29 h 162"/>
                <a:gd name="T12" fmla="*/ 0 w 170"/>
                <a:gd name="T13" fmla="*/ 30 h 162"/>
                <a:gd name="T14" fmla="*/ 50 w 170"/>
                <a:gd name="T15" fmla="*/ 75 h 162"/>
                <a:gd name="T16" fmla="*/ 41 w 170"/>
                <a:gd name="T17" fmla="*/ 84 h 162"/>
                <a:gd name="T18" fmla="*/ 49 w 170"/>
                <a:gd name="T19" fmla="*/ 103 h 162"/>
                <a:gd name="T20" fmla="*/ 64 w 170"/>
                <a:gd name="T21" fmla="*/ 109 h 162"/>
                <a:gd name="T22" fmla="*/ 68 w 170"/>
                <a:gd name="T23" fmla="*/ 115 h 162"/>
                <a:gd name="T24" fmla="*/ 89 w 170"/>
                <a:gd name="T25" fmla="*/ 126 h 162"/>
                <a:gd name="T26" fmla="*/ 102 w 170"/>
                <a:gd name="T27" fmla="*/ 127 h 162"/>
                <a:gd name="T28" fmla="*/ 110 w 170"/>
                <a:gd name="T29" fmla="*/ 151 h 162"/>
                <a:gd name="T30" fmla="*/ 131 w 170"/>
                <a:gd name="T31" fmla="*/ 138 h 162"/>
                <a:gd name="T32" fmla="*/ 152 w 170"/>
                <a:gd name="T33" fmla="*/ 149 h 162"/>
                <a:gd name="T34" fmla="*/ 149 w 170"/>
                <a:gd name="T35" fmla="*/ 112 h 162"/>
                <a:gd name="T36" fmla="*/ 82 w 170"/>
                <a:gd name="T37" fmla="*/ 39 h 162"/>
                <a:gd name="T38" fmla="*/ 160 w 170"/>
                <a:gd name="T39" fmla="*/ 85 h 162"/>
                <a:gd name="T40" fmla="*/ 109 w 170"/>
                <a:gd name="T41" fmla="*/ 89 h 162"/>
                <a:gd name="T42" fmla="*/ 107 w 170"/>
                <a:gd name="T43" fmla="*/ 76 h 162"/>
                <a:gd name="T44" fmla="*/ 85 w 170"/>
                <a:gd name="T45" fmla="*/ 53 h 162"/>
                <a:gd name="T46" fmla="*/ 60 w 170"/>
                <a:gd name="T47" fmla="*/ 56 h 162"/>
                <a:gd name="T48" fmla="*/ 55 w 170"/>
                <a:gd name="T49" fmla="*/ 51 h 162"/>
                <a:gd name="T50" fmla="*/ 57 w 170"/>
                <a:gd name="T51" fmla="*/ 89 h 162"/>
                <a:gd name="T52" fmla="*/ 47 w 170"/>
                <a:gd name="T53" fmla="*/ 94 h 162"/>
                <a:gd name="T54" fmla="*/ 58 w 170"/>
                <a:gd name="T55" fmla="*/ 78 h 162"/>
                <a:gd name="T56" fmla="*/ 63 w 170"/>
                <a:gd name="T57" fmla="*/ 83 h 162"/>
                <a:gd name="T58" fmla="*/ 66 w 170"/>
                <a:gd name="T59" fmla="*/ 100 h 162"/>
                <a:gd name="T60" fmla="*/ 62 w 170"/>
                <a:gd name="T61" fmla="*/ 100 h 162"/>
                <a:gd name="T62" fmla="*/ 74 w 170"/>
                <a:gd name="T63" fmla="*/ 85 h 162"/>
                <a:gd name="T64" fmla="*/ 68 w 170"/>
                <a:gd name="T65" fmla="*/ 99 h 162"/>
                <a:gd name="T66" fmla="*/ 81 w 170"/>
                <a:gd name="T67" fmla="*/ 107 h 162"/>
                <a:gd name="T68" fmla="*/ 74 w 170"/>
                <a:gd name="T69" fmla="*/ 105 h 162"/>
                <a:gd name="T70" fmla="*/ 83 w 170"/>
                <a:gd name="T71" fmla="*/ 95 h 162"/>
                <a:gd name="T72" fmla="*/ 89 w 170"/>
                <a:gd name="T73" fmla="*/ 99 h 162"/>
                <a:gd name="T74" fmla="*/ 86 w 170"/>
                <a:gd name="T75" fmla="*/ 115 h 162"/>
                <a:gd name="T76" fmla="*/ 90 w 170"/>
                <a:gd name="T77" fmla="*/ 110 h 162"/>
                <a:gd name="T78" fmla="*/ 95 w 170"/>
                <a:gd name="T79" fmla="*/ 104 h 162"/>
                <a:gd name="T80" fmla="*/ 100 w 170"/>
                <a:gd name="T81" fmla="*/ 109 h 162"/>
                <a:gd name="T82" fmla="*/ 149 w 170"/>
                <a:gd name="T83" fmla="*/ 134 h 162"/>
                <a:gd name="T84" fmla="*/ 125 w 170"/>
                <a:gd name="T85" fmla="*/ 144 h 162"/>
                <a:gd name="T86" fmla="*/ 110 w 170"/>
                <a:gd name="T87" fmla="*/ 127 h 162"/>
                <a:gd name="T88" fmla="*/ 109 w 170"/>
                <a:gd name="T89" fmla="*/ 108 h 162"/>
                <a:gd name="T90" fmla="*/ 97 w 170"/>
                <a:gd name="T91" fmla="*/ 95 h 162"/>
                <a:gd name="T92" fmla="*/ 82 w 170"/>
                <a:gd name="T93" fmla="*/ 80 h 162"/>
                <a:gd name="T94" fmla="*/ 69 w 170"/>
                <a:gd name="T95" fmla="*/ 72 h 162"/>
                <a:gd name="T96" fmla="*/ 33 w 170"/>
                <a:gd name="T97" fmla="*/ 50 h 162"/>
                <a:gd name="T98" fmla="*/ 8 w 170"/>
                <a:gd name="T99" fmla="*/ 28 h 162"/>
                <a:gd name="T100" fmla="*/ 33 w 170"/>
                <a:gd name="T101" fmla="*/ 18 h 162"/>
                <a:gd name="T102" fmla="*/ 47 w 170"/>
                <a:gd name="T103" fmla="*/ 35 h 162"/>
                <a:gd name="T104" fmla="*/ 51 w 170"/>
                <a:gd name="T105" fmla="*/ 43 h 162"/>
                <a:gd name="T106" fmla="*/ 49 w 170"/>
                <a:gd name="T107" fmla="*/ 62 h 162"/>
                <a:gd name="T108" fmla="*/ 70 w 170"/>
                <a:gd name="T109" fmla="*/ 61 h 162"/>
                <a:gd name="T110" fmla="*/ 124 w 170"/>
                <a:gd name="T111" fmla="*/ 112 h 162"/>
                <a:gd name="T112" fmla="*/ 149 w 170"/>
                <a:gd name="T113" fmla="*/ 13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62">
                  <a:moveTo>
                    <a:pt x="137" y="105"/>
                  </a:moveTo>
                  <a:cubicBezTo>
                    <a:pt x="170" y="88"/>
                    <a:pt x="170" y="88"/>
                    <a:pt x="170" y="88"/>
                  </a:cubicBezTo>
                  <a:cubicBezTo>
                    <a:pt x="148" y="32"/>
                    <a:pt x="148" y="32"/>
                    <a:pt x="148" y="32"/>
                  </a:cubicBezTo>
                  <a:cubicBezTo>
                    <a:pt x="113" y="45"/>
                    <a:pt x="113" y="45"/>
                    <a:pt x="113" y="45"/>
                  </a:cubicBezTo>
                  <a:cubicBezTo>
                    <a:pt x="86" y="32"/>
                    <a:pt x="86" y="32"/>
                    <a:pt x="86" y="32"/>
                  </a:cubicBezTo>
                  <a:cubicBezTo>
                    <a:pt x="85" y="31"/>
                    <a:pt x="71" y="23"/>
                    <a:pt x="62" y="32"/>
                  </a:cubicBezTo>
                  <a:cubicBezTo>
                    <a:pt x="61" y="33"/>
                    <a:pt x="61" y="33"/>
                    <a:pt x="61" y="33"/>
                  </a:cubicBezTo>
                  <a:cubicBezTo>
                    <a:pt x="60" y="35"/>
                    <a:pt x="60" y="35"/>
                    <a:pt x="60" y="35"/>
                  </a:cubicBezTo>
                  <a:cubicBezTo>
                    <a:pt x="57" y="37"/>
                    <a:pt x="57" y="37"/>
                    <a:pt x="57" y="37"/>
                  </a:cubicBezTo>
                  <a:cubicBezTo>
                    <a:pt x="56" y="35"/>
                    <a:pt x="56" y="35"/>
                    <a:pt x="56" y="35"/>
                  </a:cubicBezTo>
                  <a:cubicBezTo>
                    <a:pt x="56" y="34"/>
                    <a:pt x="56" y="32"/>
                    <a:pt x="56" y="30"/>
                  </a:cubicBezTo>
                  <a:cubicBezTo>
                    <a:pt x="56" y="30"/>
                    <a:pt x="56" y="30"/>
                    <a:pt x="56" y="30"/>
                  </a:cubicBezTo>
                  <a:cubicBezTo>
                    <a:pt x="56" y="23"/>
                    <a:pt x="53" y="16"/>
                    <a:pt x="48" y="11"/>
                  </a:cubicBezTo>
                  <a:cubicBezTo>
                    <a:pt x="40" y="2"/>
                    <a:pt x="27" y="0"/>
                    <a:pt x="16" y="5"/>
                  </a:cubicBezTo>
                  <a:cubicBezTo>
                    <a:pt x="11" y="8"/>
                    <a:pt x="11" y="8"/>
                    <a:pt x="11" y="8"/>
                  </a:cubicBezTo>
                  <a:cubicBezTo>
                    <a:pt x="27" y="24"/>
                    <a:pt x="27" y="24"/>
                    <a:pt x="27" y="24"/>
                  </a:cubicBezTo>
                  <a:cubicBezTo>
                    <a:pt x="29" y="25"/>
                    <a:pt x="29" y="28"/>
                    <a:pt x="27" y="29"/>
                  </a:cubicBezTo>
                  <a:cubicBezTo>
                    <a:pt x="26" y="31"/>
                    <a:pt x="23" y="31"/>
                    <a:pt x="21" y="29"/>
                  </a:cubicBezTo>
                  <a:cubicBezTo>
                    <a:pt x="5" y="13"/>
                    <a:pt x="5" y="13"/>
                    <a:pt x="5" y="13"/>
                  </a:cubicBezTo>
                  <a:cubicBezTo>
                    <a:pt x="3" y="18"/>
                    <a:pt x="3" y="18"/>
                    <a:pt x="3" y="18"/>
                  </a:cubicBezTo>
                  <a:cubicBezTo>
                    <a:pt x="1" y="22"/>
                    <a:pt x="0" y="26"/>
                    <a:pt x="0" y="30"/>
                  </a:cubicBezTo>
                  <a:cubicBezTo>
                    <a:pt x="0" y="38"/>
                    <a:pt x="3" y="45"/>
                    <a:pt x="8" y="50"/>
                  </a:cubicBezTo>
                  <a:cubicBezTo>
                    <a:pt x="15" y="57"/>
                    <a:pt x="24" y="59"/>
                    <a:pt x="33" y="58"/>
                  </a:cubicBezTo>
                  <a:cubicBezTo>
                    <a:pt x="50" y="75"/>
                    <a:pt x="50" y="75"/>
                    <a:pt x="50" y="75"/>
                  </a:cubicBezTo>
                  <a:cubicBezTo>
                    <a:pt x="48" y="77"/>
                    <a:pt x="48" y="77"/>
                    <a:pt x="48" y="77"/>
                  </a:cubicBezTo>
                  <a:cubicBezTo>
                    <a:pt x="41" y="84"/>
                    <a:pt x="41" y="84"/>
                    <a:pt x="41" y="84"/>
                  </a:cubicBezTo>
                  <a:cubicBezTo>
                    <a:pt x="41" y="84"/>
                    <a:pt x="41" y="84"/>
                    <a:pt x="41" y="84"/>
                  </a:cubicBezTo>
                  <a:cubicBezTo>
                    <a:pt x="39" y="86"/>
                    <a:pt x="38" y="89"/>
                    <a:pt x="38" y="91"/>
                  </a:cubicBezTo>
                  <a:cubicBezTo>
                    <a:pt x="38" y="94"/>
                    <a:pt x="39" y="97"/>
                    <a:pt x="41" y="100"/>
                  </a:cubicBezTo>
                  <a:cubicBezTo>
                    <a:pt x="44" y="102"/>
                    <a:pt x="46" y="103"/>
                    <a:pt x="49" y="103"/>
                  </a:cubicBezTo>
                  <a:cubicBezTo>
                    <a:pt x="51" y="103"/>
                    <a:pt x="52" y="103"/>
                    <a:pt x="54" y="102"/>
                  </a:cubicBezTo>
                  <a:cubicBezTo>
                    <a:pt x="54" y="104"/>
                    <a:pt x="55" y="105"/>
                    <a:pt x="56" y="106"/>
                  </a:cubicBezTo>
                  <a:cubicBezTo>
                    <a:pt x="58" y="108"/>
                    <a:pt x="61" y="109"/>
                    <a:pt x="64" y="109"/>
                  </a:cubicBezTo>
                  <a:cubicBezTo>
                    <a:pt x="64" y="109"/>
                    <a:pt x="64" y="109"/>
                    <a:pt x="64" y="109"/>
                  </a:cubicBezTo>
                  <a:cubicBezTo>
                    <a:pt x="64" y="109"/>
                    <a:pt x="65" y="109"/>
                    <a:pt x="65" y="109"/>
                  </a:cubicBezTo>
                  <a:cubicBezTo>
                    <a:pt x="65" y="112"/>
                    <a:pt x="66" y="114"/>
                    <a:pt x="68" y="115"/>
                  </a:cubicBezTo>
                  <a:cubicBezTo>
                    <a:pt x="71" y="118"/>
                    <a:pt x="75" y="119"/>
                    <a:pt x="78" y="118"/>
                  </a:cubicBezTo>
                  <a:cubicBezTo>
                    <a:pt x="79" y="120"/>
                    <a:pt x="80" y="122"/>
                    <a:pt x="81" y="123"/>
                  </a:cubicBezTo>
                  <a:cubicBezTo>
                    <a:pt x="83" y="125"/>
                    <a:pt x="86" y="126"/>
                    <a:pt x="89" y="126"/>
                  </a:cubicBezTo>
                  <a:cubicBezTo>
                    <a:pt x="92" y="126"/>
                    <a:pt x="95" y="125"/>
                    <a:pt x="97" y="123"/>
                  </a:cubicBezTo>
                  <a:cubicBezTo>
                    <a:pt x="98" y="123"/>
                    <a:pt x="98" y="123"/>
                    <a:pt x="98" y="123"/>
                  </a:cubicBezTo>
                  <a:cubicBezTo>
                    <a:pt x="102" y="127"/>
                    <a:pt x="102" y="127"/>
                    <a:pt x="102" y="127"/>
                  </a:cubicBezTo>
                  <a:cubicBezTo>
                    <a:pt x="102" y="128"/>
                    <a:pt x="102" y="130"/>
                    <a:pt x="102" y="132"/>
                  </a:cubicBezTo>
                  <a:cubicBezTo>
                    <a:pt x="102" y="132"/>
                    <a:pt x="102" y="132"/>
                    <a:pt x="102" y="132"/>
                  </a:cubicBezTo>
                  <a:cubicBezTo>
                    <a:pt x="102" y="139"/>
                    <a:pt x="105" y="146"/>
                    <a:pt x="110" y="151"/>
                  </a:cubicBezTo>
                  <a:cubicBezTo>
                    <a:pt x="118" y="160"/>
                    <a:pt x="131" y="162"/>
                    <a:pt x="142" y="157"/>
                  </a:cubicBezTo>
                  <a:cubicBezTo>
                    <a:pt x="147" y="154"/>
                    <a:pt x="147" y="154"/>
                    <a:pt x="147" y="154"/>
                  </a:cubicBezTo>
                  <a:cubicBezTo>
                    <a:pt x="131" y="138"/>
                    <a:pt x="131" y="138"/>
                    <a:pt x="131" y="138"/>
                  </a:cubicBezTo>
                  <a:cubicBezTo>
                    <a:pt x="129" y="137"/>
                    <a:pt x="129" y="134"/>
                    <a:pt x="131" y="133"/>
                  </a:cubicBezTo>
                  <a:cubicBezTo>
                    <a:pt x="132" y="131"/>
                    <a:pt x="135" y="131"/>
                    <a:pt x="136" y="133"/>
                  </a:cubicBezTo>
                  <a:cubicBezTo>
                    <a:pt x="152" y="149"/>
                    <a:pt x="152" y="149"/>
                    <a:pt x="152" y="149"/>
                  </a:cubicBezTo>
                  <a:cubicBezTo>
                    <a:pt x="155" y="144"/>
                    <a:pt x="155" y="144"/>
                    <a:pt x="155" y="144"/>
                  </a:cubicBezTo>
                  <a:cubicBezTo>
                    <a:pt x="157" y="140"/>
                    <a:pt x="158" y="136"/>
                    <a:pt x="158" y="132"/>
                  </a:cubicBezTo>
                  <a:cubicBezTo>
                    <a:pt x="158" y="124"/>
                    <a:pt x="155" y="117"/>
                    <a:pt x="149" y="112"/>
                  </a:cubicBezTo>
                  <a:cubicBezTo>
                    <a:pt x="146" y="108"/>
                    <a:pt x="142" y="106"/>
                    <a:pt x="137" y="105"/>
                  </a:cubicBezTo>
                  <a:close/>
                  <a:moveTo>
                    <a:pt x="68" y="38"/>
                  </a:moveTo>
                  <a:cubicBezTo>
                    <a:pt x="72" y="33"/>
                    <a:pt x="82" y="39"/>
                    <a:pt x="82" y="39"/>
                  </a:cubicBezTo>
                  <a:cubicBezTo>
                    <a:pt x="113" y="54"/>
                    <a:pt x="113" y="54"/>
                    <a:pt x="113" y="54"/>
                  </a:cubicBezTo>
                  <a:cubicBezTo>
                    <a:pt x="143" y="42"/>
                    <a:pt x="143" y="42"/>
                    <a:pt x="143" y="42"/>
                  </a:cubicBezTo>
                  <a:cubicBezTo>
                    <a:pt x="160" y="85"/>
                    <a:pt x="160" y="85"/>
                    <a:pt x="160" y="85"/>
                  </a:cubicBezTo>
                  <a:cubicBezTo>
                    <a:pt x="130" y="99"/>
                    <a:pt x="130" y="99"/>
                    <a:pt x="130" y="99"/>
                  </a:cubicBezTo>
                  <a:cubicBezTo>
                    <a:pt x="123" y="103"/>
                    <a:pt x="123" y="103"/>
                    <a:pt x="123" y="103"/>
                  </a:cubicBezTo>
                  <a:cubicBezTo>
                    <a:pt x="109" y="89"/>
                    <a:pt x="109" y="89"/>
                    <a:pt x="109" y="89"/>
                  </a:cubicBezTo>
                  <a:cubicBezTo>
                    <a:pt x="109" y="89"/>
                    <a:pt x="109" y="89"/>
                    <a:pt x="109" y="89"/>
                  </a:cubicBezTo>
                  <a:cubicBezTo>
                    <a:pt x="104" y="84"/>
                    <a:pt x="104" y="84"/>
                    <a:pt x="104" y="84"/>
                  </a:cubicBezTo>
                  <a:cubicBezTo>
                    <a:pt x="107" y="76"/>
                    <a:pt x="107" y="76"/>
                    <a:pt x="107" y="76"/>
                  </a:cubicBezTo>
                  <a:cubicBezTo>
                    <a:pt x="106" y="76"/>
                    <a:pt x="106" y="76"/>
                    <a:pt x="106" y="76"/>
                  </a:cubicBezTo>
                  <a:cubicBezTo>
                    <a:pt x="98" y="76"/>
                    <a:pt x="92" y="74"/>
                    <a:pt x="88" y="70"/>
                  </a:cubicBezTo>
                  <a:cubicBezTo>
                    <a:pt x="83" y="63"/>
                    <a:pt x="84" y="53"/>
                    <a:pt x="85" y="53"/>
                  </a:cubicBezTo>
                  <a:cubicBezTo>
                    <a:pt x="85" y="48"/>
                    <a:pt x="85" y="48"/>
                    <a:pt x="85" y="48"/>
                  </a:cubicBezTo>
                  <a:cubicBezTo>
                    <a:pt x="69" y="48"/>
                    <a:pt x="69" y="48"/>
                    <a:pt x="69" y="48"/>
                  </a:cubicBezTo>
                  <a:cubicBezTo>
                    <a:pt x="60" y="56"/>
                    <a:pt x="60" y="56"/>
                    <a:pt x="60" y="56"/>
                  </a:cubicBezTo>
                  <a:cubicBezTo>
                    <a:pt x="59" y="58"/>
                    <a:pt x="56" y="58"/>
                    <a:pt x="55" y="56"/>
                  </a:cubicBezTo>
                  <a:cubicBezTo>
                    <a:pt x="54" y="56"/>
                    <a:pt x="54" y="55"/>
                    <a:pt x="54" y="54"/>
                  </a:cubicBezTo>
                  <a:cubicBezTo>
                    <a:pt x="54" y="53"/>
                    <a:pt x="54" y="52"/>
                    <a:pt x="55" y="51"/>
                  </a:cubicBezTo>
                  <a:lnTo>
                    <a:pt x="68" y="38"/>
                  </a:lnTo>
                  <a:close/>
                  <a:moveTo>
                    <a:pt x="57" y="89"/>
                  </a:moveTo>
                  <a:cubicBezTo>
                    <a:pt x="57" y="89"/>
                    <a:pt x="57" y="89"/>
                    <a:pt x="57" y="89"/>
                  </a:cubicBezTo>
                  <a:cubicBezTo>
                    <a:pt x="57" y="89"/>
                    <a:pt x="57" y="89"/>
                    <a:pt x="57" y="89"/>
                  </a:cubicBezTo>
                  <a:cubicBezTo>
                    <a:pt x="52" y="94"/>
                    <a:pt x="52" y="94"/>
                    <a:pt x="52" y="94"/>
                  </a:cubicBezTo>
                  <a:cubicBezTo>
                    <a:pt x="51" y="95"/>
                    <a:pt x="48" y="95"/>
                    <a:pt x="47" y="94"/>
                  </a:cubicBezTo>
                  <a:cubicBezTo>
                    <a:pt x="46" y="93"/>
                    <a:pt x="46" y="92"/>
                    <a:pt x="46" y="91"/>
                  </a:cubicBezTo>
                  <a:cubicBezTo>
                    <a:pt x="46" y="90"/>
                    <a:pt x="46" y="90"/>
                    <a:pt x="47" y="89"/>
                  </a:cubicBezTo>
                  <a:cubicBezTo>
                    <a:pt x="58" y="78"/>
                    <a:pt x="58" y="78"/>
                    <a:pt x="58" y="78"/>
                  </a:cubicBezTo>
                  <a:cubicBezTo>
                    <a:pt x="59" y="77"/>
                    <a:pt x="62" y="77"/>
                    <a:pt x="63" y="78"/>
                  </a:cubicBezTo>
                  <a:cubicBezTo>
                    <a:pt x="64" y="79"/>
                    <a:pt x="64" y="81"/>
                    <a:pt x="63" y="83"/>
                  </a:cubicBezTo>
                  <a:cubicBezTo>
                    <a:pt x="63" y="83"/>
                    <a:pt x="63" y="83"/>
                    <a:pt x="63" y="83"/>
                  </a:cubicBezTo>
                  <a:cubicBezTo>
                    <a:pt x="57" y="89"/>
                    <a:pt x="57" y="89"/>
                    <a:pt x="57" y="89"/>
                  </a:cubicBezTo>
                  <a:close/>
                  <a:moveTo>
                    <a:pt x="68" y="99"/>
                  </a:moveTo>
                  <a:cubicBezTo>
                    <a:pt x="66" y="100"/>
                    <a:pt x="66" y="100"/>
                    <a:pt x="66" y="100"/>
                  </a:cubicBezTo>
                  <a:cubicBezTo>
                    <a:pt x="66" y="101"/>
                    <a:pt x="65" y="101"/>
                    <a:pt x="64" y="101"/>
                  </a:cubicBezTo>
                  <a:cubicBezTo>
                    <a:pt x="64" y="101"/>
                    <a:pt x="64" y="101"/>
                    <a:pt x="64" y="101"/>
                  </a:cubicBezTo>
                  <a:cubicBezTo>
                    <a:pt x="63" y="101"/>
                    <a:pt x="62" y="101"/>
                    <a:pt x="62" y="100"/>
                  </a:cubicBezTo>
                  <a:cubicBezTo>
                    <a:pt x="61" y="99"/>
                    <a:pt x="61" y="96"/>
                    <a:pt x="63" y="94"/>
                  </a:cubicBezTo>
                  <a:cubicBezTo>
                    <a:pt x="71" y="86"/>
                    <a:pt x="71" y="86"/>
                    <a:pt x="71" y="86"/>
                  </a:cubicBezTo>
                  <a:cubicBezTo>
                    <a:pt x="71" y="86"/>
                    <a:pt x="73" y="85"/>
                    <a:pt x="74" y="85"/>
                  </a:cubicBezTo>
                  <a:cubicBezTo>
                    <a:pt x="75" y="85"/>
                    <a:pt x="76" y="85"/>
                    <a:pt x="77" y="85"/>
                  </a:cubicBezTo>
                  <a:cubicBezTo>
                    <a:pt x="78" y="87"/>
                    <a:pt x="78" y="89"/>
                    <a:pt x="77" y="90"/>
                  </a:cubicBezTo>
                  <a:cubicBezTo>
                    <a:pt x="68" y="99"/>
                    <a:pt x="68" y="99"/>
                    <a:pt x="68" y="99"/>
                  </a:cubicBezTo>
                  <a:cubicBezTo>
                    <a:pt x="68" y="99"/>
                    <a:pt x="68" y="99"/>
                    <a:pt x="68" y="99"/>
                  </a:cubicBezTo>
                  <a:close/>
                  <a:moveTo>
                    <a:pt x="81" y="107"/>
                  </a:moveTo>
                  <a:cubicBezTo>
                    <a:pt x="81" y="107"/>
                    <a:pt x="81" y="107"/>
                    <a:pt x="81" y="107"/>
                  </a:cubicBezTo>
                  <a:cubicBezTo>
                    <a:pt x="78" y="110"/>
                    <a:pt x="78" y="110"/>
                    <a:pt x="78" y="110"/>
                  </a:cubicBezTo>
                  <a:cubicBezTo>
                    <a:pt x="77" y="111"/>
                    <a:pt x="75" y="111"/>
                    <a:pt x="74" y="110"/>
                  </a:cubicBezTo>
                  <a:cubicBezTo>
                    <a:pt x="72" y="108"/>
                    <a:pt x="72" y="106"/>
                    <a:pt x="74" y="105"/>
                  </a:cubicBezTo>
                  <a:cubicBezTo>
                    <a:pt x="82" y="96"/>
                    <a:pt x="82" y="96"/>
                    <a:pt x="82" y="96"/>
                  </a:cubicBezTo>
                  <a:cubicBezTo>
                    <a:pt x="82" y="96"/>
                    <a:pt x="82" y="96"/>
                    <a:pt x="82" y="96"/>
                  </a:cubicBezTo>
                  <a:cubicBezTo>
                    <a:pt x="83" y="95"/>
                    <a:pt x="83" y="95"/>
                    <a:pt x="83" y="95"/>
                  </a:cubicBezTo>
                  <a:cubicBezTo>
                    <a:pt x="84" y="94"/>
                    <a:pt x="85" y="94"/>
                    <a:pt x="86" y="94"/>
                  </a:cubicBezTo>
                  <a:cubicBezTo>
                    <a:pt x="87" y="94"/>
                    <a:pt x="88" y="94"/>
                    <a:pt x="88" y="95"/>
                  </a:cubicBezTo>
                  <a:cubicBezTo>
                    <a:pt x="89" y="96"/>
                    <a:pt x="90" y="98"/>
                    <a:pt x="89" y="99"/>
                  </a:cubicBezTo>
                  <a:cubicBezTo>
                    <a:pt x="81" y="107"/>
                    <a:pt x="81" y="107"/>
                    <a:pt x="81" y="107"/>
                  </a:cubicBezTo>
                  <a:close/>
                  <a:moveTo>
                    <a:pt x="87" y="117"/>
                  </a:moveTo>
                  <a:cubicBezTo>
                    <a:pt x="86" y="117"/>
                    <a:pt x="86" y="116"/>
                    <a:pt x="86" y="115"/>
                  </a:cubicBezTo>
                  <a:cubicBezTo>
                    <a:pt x="86" y="114"/>
                    <a:pt x="86" y="113"/>
                    <a:pt x="87" y="113"/>
                  </a:cubicBezTo>
                  <a:cubicBezTo>
                    <a:pt x="90" y="110"/>
                    <a:pt x="90" y="110"/>
                    <a:pt x="90" y="110"/>
                  </a:cubicBezTo>
                  <a:cubicBezTo>
                    <a:pt x="90" y="110"/>
                    <a:pt x="90" y="110"/>
                    <a:pt x="90" y="110"/>
                  </a:cubicBezTo>
                  <a:cubicBezTo>
                    <a:pt x="94" y="105"/>
                    <a:pt x="94" y="105"/>
                    <a:pt x="94" y="105"/>
                  </a:cubicBezTo>
                  <a:cubicBezTo>
                    <a:pt x="94" y="105"/>
                    <a:pt x="94" y="105"/>
                    <a:pt x="95" y="105"/>
                  </a:cubicBezTo>
                  <a:cubicBezTo>
                    <a:pt x="95" y="104"/>
                    <a:pt x="95" y="104"/>
                    <a:pt x="95" y="104"/>
                  </a:cubicBezTo>
                  <a:cubicBezTo>
                    <a:pt x="96" y="103"/>
                    <a:pt x="98" y="103"/>
                    <a:pt x="100" y="104"/>
                  </a:cubicBezTo>
                  <a:cubicBezTo>
                    <a:pt x="100" y="105"/>
                    <a:pt x="101" y="106"/>
                    <a:pt x="101" y="107"/>
                  </a:cubicBezTo>
                  <a:cubicBezTo>
                    <a:pt x="101" y="108"/>
                    <a:pt x="100" y="109"/>
                    <a:pt x="100" y="109"/>
                  </a:cubicBezTo>
                  <a:cubicBezTo>
                    <a:pt x="92" y="117"/>
                    <a:pt x="92" y="117"/>
                    <a:pt x="92" y="117"/>
                  </a:cubicBezTo>
                  <a:cubicBezTo>
                    <a:pt x="90" y="119"/>
                    <a:pt x="88" y="119"/>
                    <a:pt x="87" y="117"/>
                  </a:cubicBezTo>
                  <a:close/>
                  <a:moveTo>
                    <a:pt x="149" y="134"/>
                  </a:moveTo>
                  <a:cubicBezTo>
                    <a:pt x="142" y="127"/>
                    <a:pt x="142" y="127"/>
                    <a:pt x="142" y="127"/>
                  </a:cubicBezTo>
                  <a:cubicBezTo>
                    <a:pt x="137" y="122"/>
                    <a:pt x="130" y="122"/>
                    <a:pt x="125" y="127"/>
                  </a:cubicBezTo>
                  <a:cubicBezTo>
                    <a:pt x="121" y="132"/>
                    <a:pt x="121" y="140"/>
                    <a:pt x="125" y="144"/>
                  </a:cubicBezTo>
                  <a:cubicBezTo>
                    <a:pt x="132" y="151"/>
                    <a:pt x="132" y="151"/>
                    <a:pt x="132" y="151"/>
                  </a:cubicBezTo>
                  <a:cubicBezTo>
                    <a:pt x="126" y="152"/>
                    <a:pt x="120" y="150"/>
                    <a:pt x="115" y="146"/>
                  </a:cubicBezTo>
                  <a:cubicBezTo>
                    <a:pt x="110" y="141"/>
                    <a:pt x="109" y="133"/>
                    <a:pt x="110" y="127"/>
                  </a:cubicBezTo>
                  <a:cubicBezTo>
                    <a:pt x="111" y="124"/>
                    <a:pt x="111" y="124"/>
                    <a:pt x="111" y="124"/>
                  </a:cubicBezTo>
                  <a:cubicBezTo>
                    <a:pt x="103" y="117"/>
                    <a:pt x="103" y="117"/>
                    <a:pt x="103" y="117"/>
                  </a:cubicBezTo>
                  <a:cubicBezTo>
                    <a:pt x="107" y="113"/>
                    <a:pt x="108" y="110"/>
                    <a:pt x="109" y="108"/>
                  </a:cubicBezTo>
                  <a:cubicBezTo>
                    <a:pt x="109" y="108"/>
                    <a:pt x="109" y="107"/>
                    <a:pt x="109" y="107"/>
                  </a:cubicBezTo>
                  <a:cubicBezTo>
                    <a:pt x="109" y="104"/>
                    <a:pt x="108" y="101"/>
                    <a:pt x="105" y="99"/>
                  </a:cubicBezTo>
                  <a:cubicBezTo>
                    <a:pt x="103" y="97"/>
                    <a:pt x="100" y="95"/>
                    <a:pt x="97" y="95"/>
                  </a:cubicBezTo>
                  <a:cubicBezTo>
                    <a:pt x="97" y="93"/>
                    <a:pt x="96" y="91"/>
                    <a:pt x="94" y="89"/>
                  </a:cubicBezTo>
                  <a:cubicBezTo>
                    <a:pt x="92" y="87"/>
                    <a:pt x="89" y="86"/>
                    <a:pt x="86" y="86"/>
                  </a:cubicBezTo>
                  <a:cubicBezTo>
                    <a:pt x="85" y="84"/>
                    <a:pt x="84" y="81"/>
                    <a:pt x="82" y="80"/>
                  </a:cubicBezTo>
                  <a:cubicBezTo>
                    <a:pt x="80" y="77"/>
                    <a:pt x="77" y="76"/>
                    <a:pt x="73" y="77"/>
                  </a:cubicBezTo>
                  <a:cubicBezTo>
                    <a:pt x="73" y="77"/>
                    <a:pt x="72" y="77"/>
                    <a:pt x="72" y="77"/>
                  </a:cubicBezTo>
                  <a:cubicBezTo>
                    <a:pt x="71" y="75"/>
                    <a:pt x="70" y="74"/>
                    <a:pt x="69" y="72"/>
                  </a:cubicBezTo>
                  <a:cubicBezTo>
                    <a:pt x="65" y="69"/>
                    <a:pt x="60" y="68"/>
                    <a:pt x="56" y="70"/>
                  </a:cubicBezTo>
                  <a:cubicBezTo>
                    <a:pt x="36" y="49"/>
                    <a:pt x="36" y="49"/>
                    <a:pt x="36" y="49"/>
                  </a:cubicBezTo>
                  <a:cubicBezTo>
                    <a:pt x="33" y="50"/>
                    <a:pt x="33" y="50"/>
                    <a:pt x="33" y="50"/>
                  </a:cubicBezTo>
                  <a:cubicBezTo>
                    <a:pt x="26" y="51"/>
                    <a:pt x="19" y="50"/>
                    <a:pt x="14" y="44"/>
                  </a:cubicBezTo>
                  <a:cubicBezTo>
                    <a:pt x="10" y="41"/>
                    <a:pt x="8" y="36"/>
                    <a:pt x="8" y="30"/>
                  </a:cubicBezTo>
                  <a:cubicBezTo>
                    <a:pt x="8" y="29"/>
                    <a:pt x="8" y="28"/>
                    <a:pt x="8" y="28"/>
                  </a:cubicBezTo>
                  <a:cubicBezTo>
                    <a:pt x="16" y="35"/>
                    <a:pt x="16" y="35"/>
                    <a:pt x="16" y="35"/>
                  </a:cubicBezTo>
                  <a:cubicBezTo>
                    <a:pt x="20" y="40"/>
                    <a:pt x="28" y="40"/>
                    <a:pt x="33" y="35"/>
                  </a:cubicBezTo>
                  <a:cubicBezTo>
                    <a:pt x="37" y="30"/>
                    <a:pt x="37" y="22"/>
                    <a:pt x="33" y="18"/>
                  </a:cubicBezTo>
                  <a:cubicBezTo>
                    <a:pt x="25" y="11"/>
                    <a:pt x="25" y="11"/>
                    <a:pt x="25" y="11"/>
                  </a:cubicBezTo>
                  <a:cubicBezTo>
                    <a:pt x="32" y="10"/>
                    <a:pt x="38" y="12"/>
                    <a:pt x="42" y="16"/>
                  </a:cubicBezTo>
                  <a:cubicBezTo>
                    <a:pt x="47" y="21"/>
                    <a:pt x="49" y="29"/>
                    <a:pt x="47" y="35"/>
                  </a:cubicBezTo>
                  <a:cubicBezTo>
                    <a:pt x="47" y="38"/>
                    <a:pt x="47" y="38"/>
                    <a:pt x="47" y="38"/>
                  </a:cubicBezTo>
                  <a:cubicBezTo>
                    <a:pt x="52" y="43"/>
                    <a:pt x="52" y="43"/>
                    <a:pt x="52" y="43"/>
                  </a:cubicBezTo>
                  <a:cubicBezTo>
                    <a:pt x="51" y="43"/>
                    <a:pt x="51" y="43"/>
                    <a:pt x="51" y="43"/>
                  </a:cubicBezTo>
                  <a:cubicBezTo>
                    <a:pt x="49" y="45"/>
                    <a:pt x="49" y="45"/>
                    <a:pt x="49" y="45"/>
                  </a:cubicBezTo>
                  <a:cubicBezTo>
                    <a:pt x="47" y="47"/>
                    <a:pt x="46" y="50"/>
                    <a:pt x="46" y="54"/>
                  </a:cubicBezTo>
                  <a:cubicBezTo>
                    <a:pt x="46" y="57"/>
                    <a:pt x="47" y="60"/>
                    <a:pt x="49" y="62"/>
                  </a:cubicBezTo>
                  <a:cubicBezTo>
                    <a:pt x="54" y="67"/>
                    <a:pt x="62" y="67"/>
                    <a:pt x="66" y="62"/>
                  </a:cubicBezTo>
                  <a:cubicBezTo>
                    <a:pt x="69" y="59"/>
                    <a:pt x="69" y="59"/>
                    <a:pt x="69" y="59"/>
                  </a:cubicBezTo>
                  <a:cubicBezTo>
                    <a:pt x="70" y="61"/>
                    <a:pt x="70" y="61"/>
                    <a:pt x="70" y="61"/>
                  </a:cubicBezTo>
                  <a:cubicBezTo>
                    <a:pt x="70" y="61"/>
                    <a:pt x="70" y="61"/>
                    <a:pt x="70" y="61"/>
                  </a:cubicBezTo>
                  <a:cubicBezTo>
                    <a:pt x="122" y="113"/>
                    <a:pt x="122" y="113"/>
                    <a:pt x="122" y="113"/>
                  </a:cubicBezTo>
                  <a:cubicBezTo>
                    <a:pt x="124" y="112"/>
                    <a:pt x="124" y="112"/>
                    <a:pt x="124" y="112"/>
                  </a:cubicBezTo>
                  <a:cubicBezTo>
                    <a:pt x="131" y="111"/>
                    <a:pt x="139" y="112"/>
                    <a:pt x="144" y="118"/>
                  </a:cubicBezTo>
                  <a:cubicBezTo>
                    <a:pt x="147" y="121"/>
                    <a:pt x="150" y="126"/>
                    <a:pt x="150" y="132"/>
                  </a:cubicBezTo>
                  <a:cubicBezTo>
                    <a:pt x="150" y="133"/>
                    <a:pt x="149" y="134"/>
                    <a:pt x="149" y="134"/>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9"/>
            <p:cNvSpPr>
              <a:spLocks noEditPoints="1"/>
            </p:cNvSpPr>
            <p:nvPr/>
          </p:nvSpPr>
          <p:spPr bwMode="auto">
            <a:xfrm>
              <a:off x="9761133" y="798513"/>
              <a:ext cx="204788" cy="300037"/>
            </a:xfrm>
            <a:custGeom>
              <a:avLst/>
              <a:gdLst>
                <a:gd name="T0" fmla="*/ 58 w 129"/>
                <a:gd name="T1" fmla="*/ 57 h 189"/>
                <a:gd name="T2" fmla="*/ 0 w 129"/>
                <a:gd name="T3" fmla="*/ 57 h 189"/>
                <a:gd name="T4" fmla="*/ 0 w 129"/>
                <a:gd name="T5" fmla="*/ 0 h 189"/>
                <a:gd name="T6" fmla="*/ 58 w 129"/>
                <a:gd name="T7" fmla="*/ 0 h 189"/>
                <a:gd name="T8" fmla="*/ 58 w 129"/>
                <a:gd name="T9" fmla="*/ 57 h 189"/>
                <a:gd name="T10" fmla="*/ 13 w 129"/>
                <a:gd name="T11" fmla="*/ 44 h 189"/>
                <a:gd name="T12" fmla="*/ 45 w 129"/>
                <a:gd name="T13" fmla="*/ 44 h 189"/>
                <a:gd name="T14" fmla="*/ 45 w 129"/>
                <a:gd name="T15" fmla="*/ 13 h 189"/>
                <a:gd name="T16" fmla="*/ 13 w 129"/>
                <a:gd name="T17" fmla="*/ 13 h 189"/>
                <a:gd name="T18" fmla="*/ 13 w 129"/>
                <a:gd name="T19" fmla="*/ 44 h 189"/>
                <a:gd name="T20" fmla="*/ 58 w 129"/>
                <a:gd name="T21" fmla="*/ 189 h 189"/>
                <a:gd name="T22" fmla="*/ 0 w 129"/>
                <a:gd name="T23" fmla="*/ 189 h 189"/>
                <a:gd name="T24" fmla="*/ 0 w 129"/>
                <a:gd name="T25" fmla="*/ 137 h 189"/>
                <a:gd name="T26" fmla="*/ 58 w 129"/>
                <a:gd name="T27" fmla="*/ 137 h 189"/>
                <a:gd name="T28" fmla="*/ 58 w 129"/>
                <a:gd name="T29" fmla="*/ 189 h 189"/>
                <a:gd name="T30" fmla="*/ 13 w 129"/>
                <a:gd name="T31" fmla="*/ 176 h 189"/>
                <a:gd name="T32" fmla="*/ 45 w 129"/>
                <a:gd name="T33" fmla="*/ 176 h 189"/>
                <a:gd name="T34" fmla="*/ 45 w 129"/>
                <a:gd name="T35" fmla="*/ 150 h 189"/>
                <a:gd name="T36" fmla="*/ 13 w 129"/>
                <a:gd name="T37" fmla="*/ 150 h 189"/>
                <a:gd name="T38" fmla="*/ 13 w 129"/>
                <a:gd name="T39" fmla="*/ 176 h 189"/>
                <a:gd name="T40" fmla="*/ 129 w 129"/>
                <a:gd name="T41" fmla="*/ 126 h 189"/>
                <a:gd name="T42" fmla="*/ 0 w 129"/>
                <a:gd name="T43" fmla="*/ 126 h 189"/>
                <a:gd name="T44" fmla="*/ 0 w 129"/>
                <a:gd name="T45" fmla="*/ 69 h 189"/>
                <a:gd name="T46" fmla="*/ 129 w 129"/>
                <a:gd name="T47" fmla="*/ 69 h 189"/>
                <a:gd name="T48" fmla="*/ 129 w 129"/>
                <a:gd name="T49" fmla="*/ 126 h 189"/>
                <a:gd name="T50" fmla="*/ 13 w 129"/>
                <a:gd name="T51" fmla="*/ 113 h 189"/>
                <a:gd name="T52" fmla="*/ 116 w 129"/>
                <a:gd name="T53" fmla="*/ 113 h 189"/>
                <a:gd name="T54" fmla="*/ 116 w 129"/>
                <a:gd name="T55" fmla="*/ 82 h 189"/>
                <a:gd name="T56" fmla="*/ 13 w 129"/>
                <a:gd name="T57" fmla="*/ 82 h 189"/>
                <a:gd name="T58" fmla="*/ 13 w 129"/>
                <a:gd name="T59" fmla="*/ 113 h 189"/>
                <a:gd name="T60" fmla="*/ 71 w 129"/>
                <a:gd name="T61" fmla="*/ 0 h 189"/>
                <a:gd name="T62" fmla="*/ 71 w 129"/>
                <a:gd name="T63" fmla="*/ 57 h 189"/>
                <a:gd name="T64" fmla="*/ 129 w 129"/>
                <a:gd name="T65" fmla="*/ 57 h 189"/>
                <a:gd name="T66" fmla="*/ 129 w 129"/>
                <a:gd name="T67" fmla="*/ 0 h 189"/>
                <a:gd name="T68" fmla="*/ 71 w 12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9" h="189">
                  <a:moveTo>
                    <a:pt x="58" y="57"/>
                  </a:moveTo>
                  <a:lnTo>
                    <a:pt x="0" y="57"/>
                  </a:lnTo>
                  <a:lnTo>
                    <a:pt x="0" y="0"/>
                  </a:lnTo>
                  <a:lnTo>
                    <a:pt x="58" y="0"/>
                  </a:lnTo>
                  <a:lnTo>
                    <a:pt x="58" y="57"/>
                  </a:lnTo>
                  <a:close/>
                  <a:moveTo>
                    <a:pt x="13" y="44"/>
                  </a:moveTo>
                  <a:lnTo>
                    <a:pt x="45" y="44"/>
                  </a:lnTo>
                  <a:lnTo>
                    <a:pt x="45" y="13"/>
                  </a:lnTo>
                  <a:lnTo>
                    <a:pt x="13" y="13"/>
                  </a:lnTo>
                  <a:lnTo>
                    <a:pt x="13" y="44"/>
                  </a:lnTo>
                  <a:close/>
                  <a:moveTo>
                    <a:pt x="58" y="189"/>
                  </a:moveTo>
                  <a:lnTo>
                    <a:pt x="0" y="189"/>
                  </a:lnTo>
                  <a:lnTo>
                    <a:pt x="0" y="137"/>
                  </a:lnTo>
                  <a:lnTo>
                    <a:pt x="58" y="137"/>
                  </a:lnTo>
                  <a:lnTo>
                    <a:pt x="58" y="189"/>
                  </a:lnTo>
                  <a:close/>
                  <a:moveTo>
                    <a:pt x="13" y="176"/>
                  </a:moveTo>
                  <a:lnTo>
                    <a:pt x="45" y="176"/>
                  </a:lnTo>
                  <a:lnTo>
                    <a:pt x="45" y="150"/>
                  </a:lnTo>
                  <a:lnTo>
                    <a:pt x="13" y="150"/>
                  </a:lnTo>
                  <a:lnTo>
                    <a:pt x="13" y="176"/>
                  </a:lnTo>
                  <a:close/>
                  <a:moveTo>
                    <a:pt x="129" y="126"/>
                  </a:moveTo>
                  <a:lnTo>
                    <a:pt x="0" y="126"/>
                  </a:lnTo>
                  <a:lnTo>
                    <a:pt x="0" y="69"/>
                  </a:lnTo>
                  <a:lnTo>
                    <a:pt x="129" y="69"/>
                  </a:lnTo>
                  <a:lnTo>
                    <a:pt x="129" y="126"/>
                  </a:lnTo>
                  <a:close/>
                  <a:moveTo>
                    <a:pt x="13" y="113"/>
                  </a:moveTo>
                  <a:lnTo>
                    <a:pt x="116" y="113"/>
                  </a:lnTo>
                  <a:lnTo>
                    <a:pt x="116" y="82"/>
                  </a:lnTo>
                  <a:lnTo>
                    <a:pt x="13" y="82"/>
                  </a:lnTo>
                  <a:lnTo>
                    <a:pt x="13" y="113"/>
                  </a:lnTo>
                  <a:close/>
                  <a:moveTo>
                    <a:pt x="71" y="0"/>
                  </a:moveTo>
                  <a:lnTo>
                    <a:pt x="71" y="57"/>
                  </a:lnTo>
                  <a:lnTo>
                    <a:pt x="129" y="57"/>
                  </a:lnTo>
                  <a:lnTo>
                    <a:pt x="129" y="0"/>
                  </a:lnTo>
                  <a:lnTo>
                    <a:pt x="7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3" name="Group 42"/>
            <p:cNvGrpSpPr/>
            <p:nvPr/>
          </p:nvGrpSpPr>
          <p:grpSpPr>
            <a:xfrm>
              <a:off x="7646110" y="727399"/>
              <a:ext cx="296870" cy="329218"/>
              <a:chOff x="4460842" y="5761713"/>
              <a:chExt cx="481327" cy="496437"/>
            </a:xfrm>
          </p:grpSpPr>
          <p:sp>
            <p:nvSpPr>
              <p:cNvPr id="46" name="Freeform 22"/>
              <p:cNvSpPr>
                <a:spLocks/>
              </p:cNvSpPr>
              <p:nvPr/>
            </p:nvSpPr>
            <p:spPr bwMode="auto">
              <a:xfrm>
                <a:off x="4460842" y="5761713"/>
                <a:ext cx="267644" cy="496437"/>
              </a:xfrm>
              <a:custGeom>
                <a:avLst/>
                <a:gdLst>
                  <a:gd name="T0" fmla="*/ 124 w 124"/>
                  <a:gd name="T1" fmla="*/ 230 h 230"/>
                  <a:gd name="T2" fmla="*/ 0 w 124"/>
                  <a:gd name="T3" fmla="*/ 230 h 230"/>
                  <a:gd name="T4" fmla="*/ 0 w 124"/>
                  <a:gd name="T5" fmla="*/ 0 h 230"/>
                  <a:gd name="T6" fmla="*/ 116 w 124"/>
                  <a:gd name="T7" fmla="*/ 0 h 230"/>
                  <a:gd name="T8" fmla="*/ 116 w 124"/>
                  <a:gd name="T9" fmla="*/ 90 h 230"/>
                </a:gdLst>
                <a:ahLst/>
                <a:cxnLst>
                  <a:cxn ang="0">
                    <a:pos x="T0" y="T1"/>
                  </a:cxn>
                  <a:cxn ang="0">
                    <a:pos x="T2" y="T3"/>
                  </a:cxn>
                  <a:cxn ang="0">
                    <a:pos x="T4" y="T5"/>
                  </a:cxn>
                  <a:cxn ang="0">
                    <a:pos x="T6" y="T7"/>
                  </a:cxn>
                  <a:cxn ang="0">
                    <a:pos x="T8" y="T9"/>
                  </a:cxn>
                </a:cxnLst>
                <a:rect l="0" t="0" r="r" b="b"/>
                <a:pathLst>
                  <a:path w="124" h="230">
                    <a:moveTo>
                      <a:pt x="124" y="230"/>
                    </a:moveTo>
                    <a:lnTo>
                      <a:pt x="0" y="230"/>
                    </a:lnTo>
                    <a:lnTo>
                      <a:pt x="0" y="0"/>
                    </a:lnTo>
                    <a:lnTo>
                      <a:pt x="116" y="0"/>
                    </a:lnTo>
                    <a:lnTo>
                      <a:pt x="116" y="90"/>
                    </a:lnTo>
                  </a:path>
                </a:pathLst>
              </a:cu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23"/>
              <p:cNvSpPr>
                <a:spLocks noChangeShapeType="1"/>
              </p:cNvSpPr>
              <p:nvPr/>
            </p:nvSpPr>
            <p:spPr bwMode="auto">
              <a:xfrm>
                <a:off x="4532070" y="5832941"/>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4"/>
              <p:cNvSpPr>
                <a:spLocks noChangeShapeType="1"/>
              </p:cNvSpPr>
              <p:nvPr/>
            </p:nvSpPr>
            <p:spPr bwMode="auto">
              <a:xfrm>
                <a:off x="4532070" y="5904169"/>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25"/>
              <p:cNvSpPr>
                <a:spLocks noChangeShapeType="1"/>
              </p:cNvSpPr>
              <p:nvPr/>
            </p:nvSpPr>
            <p:spPr bwMode="auto">
              <a:xfrm>
                <a:off x="4532070" y="6186922"/>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Oval 26"/>
              <p:cNvSpPr>
                <a:spLocks noChangeArrowheads="1"/>
              </p:cNvSpPr>
              <p:nvPr/>
            </p:nvSpPr>
            <p:spPr bwMode="auto">
              <a:xfrm>
                <a:off x="4657258" y="5955971"/>
                <a:ext cx="284911" cy="71228"/>
              </a:xfrm>
              <a:prstGeom prst="ellips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p:cNvSpPr>
                <a:spLocks/>
              </p:cNvSpPr>
              <p:nvPr/>
            </p:nvSpPr>
            <p:spPr bwMode="auto">
              <a:xfrm>
                <a:off x="4657258" y="5992664"/>
                <a:ext cx="284911" cy="265486"/>
              </a:xfrm>
              <a:custGeom>
                <a:avLst/>
                <a:gdLst>
                  <a:gd name="T0" fmla="*/ 64 w 64"/>
                  <a:gd name="T1" fmla="*/ 0 h 60"/>
                  <a:gd name="T2" fmla="*/ 64 w 64"/>
                  <a:gd name="T3" fmla="*/ 52 h 60"/>
                  <a:gd name="T4" fmla="*/ 32 w 64"/>
                  <a:gd name="T5" fmla="*/ 60 h 60"/>
                  <a:gd name="T6" fmla="*/ 0 w 64"/>
                  <a:gd name="T7" fmla="*/ 52 h 60"/>
                  <a:gd name="T8" fmla="*/ 0 w 64"/>
                  <a:gd name="T9" fmla="*/ 0 h 60"/>
                </a:gdLst>
                <a:ahLst/>
                <a:cxnLst>
                  <a:cxn ang="0">
                    <a:pos x="T0" y="T1"/>
                  </a:cxn>
                  <a:cxn ang="0">
                    <a:pos x="T2" y="T3"/>
                  </a:cxn>
                  <a:cxn ang="0">
                    <a:pos x="T4" y="T5"/>
                  </a:cxn>
                  <a:cxn ang="0">
                    <a:pos x="T6" y="T7"/>
                  </a:cxn>
                  <a:cxn ang="0">
                    <a:pos x="T8" y="T9"/>
                  </a:cxn>
                </a:cxnLst>
                <a:rect l="0" t="0" r="r" b="b"/>
                <a:pathLst>
                  <a:path w="64" h="60">
                    <a:moveTo>
                      <a:pt x="64" y="0"/>
                    </a:moveTo>
                    <a:cubicBezTo>
                      <a:pt x="64" y="52"/>
                      <a:pt x="64" y="52"/>
                      <a:pt x="64" y="52"/>
                    </a:cubicBezTo>
                    <a:cubicBezTo>
                      <a:pt x="64" y="56"/>
                      <a:pt x="50" y="60"/>
                      <a:pt x="32" y="60"/>
                    </a:cubicBezTo>
                    <a:cubicBezTo>
                      <a:pt x="14" y="60"/>
                      <a:pt x="0" y="56"/>
                      <a:pt x="0" y="52"/>
                    </a:cubicBezTo>
                    <a:cubicBezTo>
                      <a:pt x="0" y="0"/>
                      <a:pt x="0" y="0"/>
                      <a:pt x="0" y="0"/>
                    </a:cubicBezTo>
                  </a:path>
                </a:pathLst>
              </a:cu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016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anim calcmode="lin" valueType="num">
                                      <p:cBhvr>
                                        <p:cTn id="8" dur="500" fill="hold"/>
                                        <p:tgtEl>
                                          <p:spTgt spid="62"/>
                                        </p:tgtEl>
                                        <p:attrNameLst>
                                          <p:attrName>ppt_x</p:attrName>
                                        </p:attrNameLst>
                                      </p:cBhvr>
                                      <p:tavLst>
                                        <p:tav tm="0">
                                          <p:val>
                                            <p:strVal val="#ppt_x"/>
                                          </p:val>
                                        </p:tav>
                                        <p:tav tm="100000">
                                          <p:val>
                                            <p:strVal val="#ppt_x"/>
                                          </p:val>
                                        </p:tav>
                                      </p:tavLst>
                                    </p:anim>
                                    <p:anim calcmode="lin" valueType="num">
                                      <p:cBhvr>
                                        <p:cTn id="9" dur="500" fill="hold"/>
                                        <p:tgtEl>
                                          <p:spTgt spid="6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15847" y="1213175"/>
            <a:ext cx="12451441" cy="5780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p:txBody>
          <a:bodyPr/>
          <a:lstStyle/>
          <a:p>
            <a:r>
              <a:rPr lang="en-US" dirty="0">
                <a:solidFill>
                  <a:schemeClr val="tx1"/>
                </a:solidFill>
              </a:rPr>
              <a:t>S</a:t>
            </a:r>
            <a:r>
              <a:rPr lang="en-US" dirty="0"/>
              <a:t>upport for Microsoft apps</a:t>
            </a:r>
          </a:p>
        </p:txBody>
      </p:sp>
      <p:pic>
        <p:nvPicPr>
          <p:cNvPr id="3" name="Picture 2" hidden="1"/>
          <p:cNvPicPr>
            <a:picLocks noChangeAspect="1"/>
          </p:cNvPicPr>
          <p:nvPr/>
        </p:nvPicPr>
        <p:blipFill>
          <a:blip r:embed="rId3"/>
          <a:stretch>
            <a:fillRect/>
          </a:stretch>
        </p:blipFill>
        <p:spPr>
          <a:xfrm>
            <a:off x="5645489" y="2885108"/>
            <a:ext cx="1137502" cy="1066762"/>
          </a:xfrm>
          <a:prstGeom prst="rect">
            <a:avLst/>
          </a:prstGeom>
        </p:spPr>
      </p:pic>
      <p:sp>
        <p:nvSpPr>
          <p:cNvPr id="37" name="TextBox 36"/>
          <p:cNvSpPr txBox="1"/>
          <p:nvPr/>
        </p:nvSpPr>
        <p:spPr>
          <a:xfrm>
            <a:off x="2343853" y="1776185"/>
            <a:ext cx="2303183" cy="617450"/>
          </a:xfrm>
          <a:prstGeom prst="rect">
            <a:avLst/>
          </a:prstGeom>
          <a:noFill/>
        </p:spPr>
        <p:txBody>
          <a:bodyPr wrap="square" lIns="0" tIns="0" rIns="0" bIns="0" rtlCol="0" anchor="ctr" anchorCtr="0">
            <a:noAutofit/>
          </a:bodyPr>
          <a:lstStyle/>
          <a:p>
            <a:pPr algn="ctr" defTabSz="932563">
              <a:spcAft>
                <a:spcPts val="600"/>
              </a:spcAft>
              <a:defRPr/>
            </a:pPr>
            <a:r>
              <a:rPr lang="en-US" sz="2200" kern="0" dirty="0">
                <a:solidFill>
                  <a:srgbClr val="FFFFFF"/>
                </a:solidFill>
                <a:latin typeface="Segoe UI Light"/>
              </a:rPr>
              <a:t>SharePoint</a:t>
            </a:r>
          </a:p>
        </p:txBody>
      </p:sp>
      <p:pic>
        <p:nvPicPr>
          <p:cNvPr id="15" name="Picture 14"/>
          <p:cNvPicPr>
            <a:picLocks noChangeAspect="1"/>
          </p:cNvPicPr>
          <p:nvPr/>
        </p:nvPicPr>
        <p:blipFill>
          <a:blip r:embed="rId4"/>
          <a:stretch>
            <a:fillRect/>
          </a:stretch>
        </p:blipFill>
        <p:spPr>
          <a:xfrm>
            <a:off x="3017387" y="2857200"/>
            <a:ext cx="956114" cy="899872"/>
          </a:xfrm>
          <a:prstGeom prst="rect">
            <a:avLst/>
          </a:prstGeom>
        </p:spPr>
      </p:pic>
      <p:sp>
        <p:nvSpPr>
          <p:cNvPr id="16" name="TextBox 15"/>
          <p:cNvSpPr txBox="1"/>
          <p:nvPr/>
        </p:nvSpPr>
        <p:spPr>
          <a:xfrm>
            <a:off x="272069" y="1928028"/>
            <a:ext cx="1887966" cy="345294"/>
          </a:xfrm>
          <a:prstGeom prst="rect">
            <a:avLst/>
          </a:prstGeom>
          <a:noFill/>
        </p:spPr>
        <p:txBody>
          <a:bodyPr wrap="square" lIns="0" tIns="0" rIns="0" bIns="0" rtlCol="0" anchor="ctr">
            <a:spAutoFit/>
          </a:bodyPr>
          <a:lstStyle/>
          <a:p>
            <a:pPr algn="ctr" defTabSz="932563">
              <a:spcAft>
                <a:spcPts val="600"/>
              </a:spcAft>
              <a:defRPr/>
            </a:pPr>
            <a:r>
              <a:rPr lang="en-US" sz="2200" kern="0" dirty="0">
                <a:solidFill>
                  <a:srgbClr val="FFFFFF"/>
                </a:solidFill>
                <a:latin typeface="Segoe UI Light"/>
              </a:rPr>
              <a:t>SQL Server</a:t>
            </a:r>
          </a:p>
        </p:txBody>
      </p:sp>
      <p:pic>
        <p:nvPicPr>
          <p:cNvPr id="26" name="Picture 25"/>
          <p:cNvPicPr>
            <a:picLocks noChangeAspect="1"/>
          </p:cNvPicPr>
          <p:nvPr/>
        </p:nvPicPr>
        <p:blipFill>
          <a:blip r:embed="rId5"/>
          <a:stretch>
            <a:fillRect/>
          </a:stretch>
        </p:blipFill>
        <p:spPr>
          <a:xfrm>
            <a:off x="823092" y="2892276"/>
            <a:ext cx="785918" cy="861258"/>
          </a:xfrm>
          <a:prstGeom prst="rect">
            <a:avLst/>
          </a:prstGeom>
        </p:spPr>
      </p:pic>
      <p:sp>
        <p:nvSpPr>
          <p:cNvPr id="17" name="TextBox 16"/>
          <p:cNvSpPr txBox="1"/>
          <p:nvPr/>
        </p:nvSpPr>
        <p:spPr>
          <a:xfrm>
            <a:off x="2705052" y="4217245"/>
            <a:ext cx="1682092" cy="345294"/>
          </a:xfrm>
          <a:prstGeom prst="rect">
            <a:avLst/>
          </a:prstGeom>
          <a:noFill/>
        </p:spPr>
        <p:txBody>
          <a:bodyPr wrap="square" lIns="0" tIns="0" rIns="0" bIns="0" rtlCol="0" anchor="ctr">
            <a:spAutoFit/>
          </a:bodyPr>
          <a:lstStyle/>
          <a:p>
            <a:pPr algn="ctr" defTabSz="932563">
              <a:spcAft>
                <a:spcPts val="600"/>
              </a:spcAft>
              <a:defRPr/>
            </a:pPr>
            <a:r>
              <a:rPr lang="en-US" sz="2200" kern="0" dirty="0">
                <a:solidFill>
                  <a:srgbClr val="FFFFFF"/>
                </a:solidFill>
                <a:latin typeface="Segoe UI Light"/>
              </a:rPr>
              <a:t>Exchange</a:t>
            </a:r>
          </a:p>
        </p:txBody>
      </p:sp>
      <p:pic>
        <p:nvPicPr>
          <p:cNvPr id="28" name="Picture 27"/>
          <p:cNvPicPr>
            <a:picLocks noChangeAspect="1"/>
          </p:cNvPicPr>
          <p:nvPr/>
        </p:nvPicPr>
        <p:blipFill>
          <a:blip r:embed="rId6"/>
          <a:stretch>
            <a:fillRect/>
          </a:stretch>
        </p:blipFill>
        <p:spPr>
          <a:xfrm>
            <a:off x="3079684" y="5165897"/>
            <a:ext cx="932829" cy="892447"/>
          </a:xfrm>
          <a:prstGeom prst="rect">
            <a:avLst/>
          </a:prstGeom>
        </p:spPr>
      </p:pic>
      <p:sp>
        <p:nvSpPr>
          <p:cNvPr id="18" name="TextBox 17"/>
          <p:cNvSpPr txBox="1"/>
          <p:nvPr/>
        </p:nvSpPr>
        <p:spPr>
          <a:xfrm>
            <a:off x="77919" y="4233012"/>
            <a:ext cx="2015367" cy="345294"/>
          </a:xfrm>
          <a:prstGeom prst="rect">
            <a:avLst/>
          </a:prstGeom>
          <a:noFill/>
        </p:spPr>
        <p:txBody>
          <a:bodyPr wrap="square" lIns="0" tIns="0" rIns="0" bIns="0" rtlCol="0" anchor="ctr">
            <a:spAutoFit/>
          </a:bodyPr>
          <a:lstStyle/>
          <a:p>
            <a:pPr algn="ctr" defTabSz="932563">
              <a:spcAft>
                <a:spcPts val="600"/>
              </a:spcAft>
              <a:defRPr/>
            </a:pPr>
            <a:r>
              <a:rPr lang="en-US" sz="2200" kern="0" dirty="0">
                <a:solidFill>
                  <a:srgbClr val="FFFFFF"/>
                </a:solidFill>
                <a:latin typeface="Segoe UI Light"/>
              </a:rPr>
              <a:t>Dynamics</a:t>
            </a:r>
          </a:p>
        </p:txBody>
      </p:sp>
      <p:pic>
        <p:nvPicPr>
          <p:cNvPr id="31" name="Picture 30"/>
          <p:cNvPicPr>
            <a:picLocks noChangeAspect="1"/>
          </p:cNvPicPr>
          <p:nvPr/>
        </p:nvPicPr>
        <p:blipFill>
          <a:blip r:embed="rId7"/>
          <a:stretch>
            <a:fillRect/>
          </a:stretch>
        </p:blipFill>
        <p:spPr>
          <a:xfrm>
            <a:off x="572063" y="5095722"/>
            <a:ext cx="1027080" cy="962745"/>
          </a:xfrm>
          <a:prstGeom prst="rect">
            <a:avLst/>
          </a:prstGeom>
        </p:spPr>
      </p:pic>
      <p:graphicFrame>
        <p:nvGraphicFramePr>
          <p:cNvPr id="8" name="Table 7"/>
          <p:cNvGraphicFramePr>
            <a:graphicFrameLocks noGrp="1"/>
          </p:cNvGraphicFramePr>
          <p:nvPr>
            <p:extLst/>
          </p:nvPr>
        </p:nvGraphicFramePr>
        <p:xfrm>
          <a:off x="6583627" y="1376434"/>
          <a:ext cx="5688272" cy="5196912"/>
        </p:xfrm>
        <a:graphic>
          <a:graphicData uri="http://schemas.openxmlformats.org/drawingml/2006/table">
            <a:tbl>
              <a:tblPr>
                <a:tableStyleId>{D27102A9-8310-4765-A935-A1911B00CA55}</a:tableStyleId>
              </a:tblPr>
              <a:tblGrid>
                <a:gridCol w="5688272">
                  <a:extLst>
                    <a:ext uri="{9D8B030D-6E8A-4147-A177-3AD203B41FA5}">
                      <a16:colId xmlns:a16="http://schemas.microsoft.com/office/drawing/2014/main" val="106405398"/>
                    </a:ext>
                  </a:extLst>
                </a:gridCol>
              </a:tblGrid>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BizTalk Server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3624657674"/>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Dynamics AX</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440780653"/>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Dynamics CRM</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4045030563"/>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Dynamics GP</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2349694625"/>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Dynamics NAV</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849099532"/>
                  </a:ext>
                </a:extLst>
              </a:tr>
              <a:tr h="371208">
                <a:tc>
                  <a:txBody>
                    <a:bodyPr/>
                    <a:lstStyle/>
                    <a:p>
                      <a:r>
                        <a:rPr lang="en-US" sz="1800" kern="1200" dirty="0">
                          <a:solidFill>
                            <a:schemeClr val="bg1"/>
                          </a:solidFill>
                          <a:effectLst/>
                        </a:rPr>
                        <a:t>Microsoft </a:t>
                      </a:r>
                      <a:r>
                        <a:rPr lang="en-US" sz="1800" dirty="0">
                          <a:solidFill>
                            <a:schemeClr val="bg1"/>
                          </a:solidFill>
                        </a:rPr>
                        <a:t>Exchange</a:t>
                      </a:r>
                    </a:p>
                  </a:txBody>
                  <a:tcPr marL="91427" marR="91427" marT="45713" marB="45713"/>
                </a:tc>
                <a:extLst>
                  <a:ext uri="{0D108BD9-81ED-4DB2-BD59-A6C34878D82A}">
                    <a16:rowId xmlns:a16="http://schemas.microsoft.com/office/drawing/2014/main" val="323495027"/>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Forefront Identity Manager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199937315"/>
                  </a:ext>
                </a:extLst>
              </a:tr>
              <a:tr h="371208">
                <a:tc>
                  <a:txBody>
                    <a:bodyPr/>
                    <a:lstStyle/>
                    <a:p>
                      <a:r>
                        <a:rPr lang="en-US" sz="1800" kern="1200" dirty="0">
                          <a:solidFill>
                            <a:schemeClr val="bg1"/>
                          </a:solidFill>
                          <a:effectLst/>
                        </a:rPr>
                        <a:t>Microsoft </a:t>
                      </a:r>
                      <a:r>
                        <a:rPr lang="en-US" sz="1800" dirty="0">
                          <a:solidFill>
                            <a:schemeClr val="bg1"/>
                          </a:solidFill>
                        </a:rPr>
                        <a:t>HPC Pack</a:t>
                      </a:r>
                    </a:p>
                  </a:txBody>
                  <a:tcPr marL="91427" marR="91427" marT="45713" marB="45713"/>
                </a:tc>
                <a:extLst>
                  <a:ext uri="{0D108BD9-81ED-4DB2-BD59-A6C34878D82A}">
                    <a16:rowId xmlns:a16="http://schemas.microsoft.com/office/drawing/2014/main" val="2002040432"/>
                  </a:ext>
                </a:extLst>
              </a:tr>
              <a:tr h="371208">
                <a:tc>
                  <a:txBody>
                    <a:bodyPr/>
                    <a:lstStyle/>
                    <a:p>
                      <a:r>
                        <a:rPr lang="en-US" sz="1800" kern="1200" dirty="0">
                          <a:solidFill>
                            <a:schemeClr val="bg1"/>
                          </a:solidFill>
                          <a:effectLst/>
                        </a:rPr>
                        <a:t>Microsoft </a:t>
                      </a:r>
                      <a:r>
                        <a:rPr lang="en-US" sz="1800" dirty="0">
                          <a:solidFill>
                            <a:schemeClr val="bg1"/>
                          </a:solidFill>
                        </a:rPr>
                        <a:t>Project Server</a:t>
                      </a:r>
                    </a:p>
                  </a:txBody>
                  <a:tcPr marL="91427" marR="91427" marT="45713" marB="45713"/>
                </a:tc>
                <a:extLst>
                  <a:ext uri="{0D108BD9-81ED-4DB2-BD59-A6C34878D82A}">
                    <a16:rowId xmlns:a16="http://schemas.microsoft.com/office/drawing/2014/main" val="4101394942"/>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SharePoint Server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1206207799"/>
                  </a:ext>
                </a:extLst>
              </a:tr>
              <a:tr h="371208">
                <a:tc>
                  <a:txBody>
                    <a:bodyPr/>
                    <a:lstStyle/>
                    <a:p>
                      <a:r>
                        <a:rPr lang="en-US" sz="1800" kern="1200" dirty="0">
                          <a:solidFill>
                            <a:schemeClr val="bg1"/>
                          </a:solidFill>
                          <a:effectLst/>
                        </a:rPr>
                        <a:t>Microsoft </a:t>
                      </a:r>
                      <a:r>
                        <a:rPr lang="en-US" sz="1800" dirty="0">
                          <a:solidFill>
                            <a:schemeClr val="bg1"/>
                          </a:solidFill>
                        </a:rPr>
                        <a:t>SQL Server</a:t>
                      </a:r>
                    </a:p>
                  </a:txBody>
                  <a:tcPr marL="91427" marR="91427" marT="45713" marB="45713"/>
                </a:tc>
                <a:extLst>
                  <a:ext uri="{0D108BD9-81ED-4DB2-BD59-A6C34878D82A}">
                    <a16:rowId xmlns:a16="http://schemas.microsoft.com/office/drawing/2014/main" val="2987763187"/>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System Center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669281667"/>
                  </a:ext>
                </a:extLst>
              </a:tr>
              <a:tr h="3712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rPr>
                        <a:t>Microsoft Team Foundation Server</a:t>
                      </a:r>
                      <a:endParaRPr lang="en-US" sz="1800" b="0" i="0" kern="1200" dirty="0">
                        <a:solidFill>
                          <a:schemeClr val="bg1"/>
                        </a:solidFill>
                        <a:effectLst/>
                        <a:latin typeface="+mn-lt"/>
                        <a:ea typeface="+mn-ea"/>
                        <a:cs typeface="+mn-cs"/>
                      </a:endParaRPr>
                    </a:p>
                  </a:txBody>
                  <a:tcPr marL="91427" marR="91427" marT="45713" marB="45713"/>
                </a:tc>
                <a:extLst>
                  <a:ext uri="{0D108BD9-81ED-4DB2-BD59-A6C34878D82A}">
                    <a16:rowId xmlns:a16="http://schemas.microsoft.com/office/drawing/2014/main" val="2104225356"/>
                  </a:ext>
                </a:extLst>
              </a:tr>
              <a:tr h="371208">
                <a:tc>
                  <a:txBody>
                    <a:bodyPr/>
                    <a:lstStyle/>
                    <a:p>
                      <a:r>
                        <a:rPr lang="en-US" sz="1800" kern="1200">
                          <a:solidFill>
                            <a:schemeClr val="bg1"/>
                          </a:solidFill>
                          <a:effectLst/>
                        </a:rPr>
                        <a:t>Microsoft </a:t>
                      </a:r>
                      <a:r>
                        <a:rPr lang="en-US" sz="1800">
                          <a:solidFill>
                            <a:schemeClr val="bg1"/>
                          </a:solidFill>
                        </a:rPr>
                        <a:t>Windows </a:t>
                      </a:r>
                      <a:r>
                        <a:rPr lang="en-US" sz="1800" dirty="0">
                          <a:solidFill>
                            <a:schemeClr val="bg1"/>
                          </a:solidFill>
                        </a:rPr>
                        <a:t>Server</a:t>
                      </a:r>
                    </a:p>
                  </a:txBody>
                  <a:tcPr marL="91427" marR="91427" marT="45713" marB="45713"/>
                </a:tc>
                <a:extLst>
                  <a:ext uri="{0D108BD9-81ED-4DB2-BD59-A6C34878D82A}">
                    <a16:rowId xmlns:a16="http://schemas.microsoft.com/office/drawing/2014/main" val="2527539875"/>
                  </a:ext>
                </a:extLst>
              </a:tr>
            </a:tbl>
          </a:graphicData>
        </a:graphic>
      </p:graphicFrame>
      <p:sp>
        <p:nvSpPr>
          <p:cNvPr id="9" name="Rectangle 8"/>
          <p:cNvSpPr/>
          <p:nvPr/>
        </p:nvSpPr>
        <p:spPr>
          <a:xfrm>
            <a:off x="3096797" y="6619237"/>
            <a:ext cx="4978642" cy="376684"/>
          </a:xfrm>
          <a:prstGeom prst="rect">
            <a:avLst/>
          </a:prstGeom>
        </p:spPr>
        <p:txBody>
          <a:bodyPr wrap="none">
            <a:spAutoFit/>
          </a:bodyPr>
          <a:lstStyle/>
          <a:p>
            <a:pPr defTabSz="914224">
              <a:defRPr/>
            </a:pPr>
            <a:r>
              <a:rPr lang="en-US" kern="0" dirty="0">
                <a:solidFill>
                  <a:schemeClr val="bg1"/>
                </a:solidFill>
                <a:latin typeface="+mj-lt"/>
              </a:rPr>
              <a:t>https://support.microsoft.com/en-ca/kb/2721672</a:t>
            </a:r>
          </a:p>
        </p:txBody>
      </p:sp>
      <p:sp>
        <p:nvSpPr>
          <p:cNvPr id="29" name="Rectangle 28"/>
          <p:cNvSpPr/>
          <p:nvPr/>
        </p:nvSpPr>
        <p:spPr bwMode="auto">
          <a:xfrm>
            <a:off x="9428731"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0" name="TextBox 29"/>
          <p:cNvSpPr txBox="1"/>
          <p:nvPr/>
        </p:nvSpPr>
        <p:spPr>
          <a:xfrm>
            <a:off x="8515487" y="479853"/>
            <a:ext cx="868557" cy="261697"/>
          </a:xfrm>
          <a:prstGeom prst="rect">
            <a:avLst/>
          </a:prstGeom>
          <a:noFill/>
        </p:spPr>
        <p:txBody>
          <a:bodyPr wrap="square" lIns="45713" tIns="45713" rIns="45713" bIns="45713" rtlCol="0">
            <a:spAutoFit/>
          </a:bodyPr>
          <a:lstStyle/>
          <a:p>
            <a:pPr algn="ctr">
              <a:lnSpc>
                <a:spcPct val="90000"/>
              </a:lnSpc>
              <a:spcAft>
                <a:spcPts val="600"/>
              </a:spcAft>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Dev/test</a:t>
            </a:r>
          </a:p>
        </p:txBody>
      </p:sp>
      <p:sp>
        <p:nvSpPr>
          <p:cNvPr id="32" name="TextBox 31"/>
          <p:cNvSpPr txBox="1"/>
          <p:nvPr/>
        </p:nvSpPr>
        <p:spPr>
          <a:xfrm>
            <a:off x="9400478" y="479853"/>
            <a:ext cx="925065" cy="261697"/>
          </a:xfrm>
          <a:prstGeom prst="rect">
            <a:avLst/>
          </a:prstGeom>
          <a:noFill/>
        </p:spPr>
        <p:txBody>
          <a:bodyPr wrap="square" lIns="45713" tIns="45713" rIns="45713" bIns="45713" rtlCol="0">
            <a:spAutoFit/>
          </a:bodyPr>
          <a:lstStyle/>
          <a:p>
            <a:pPr algn="ctr">
              <a:lnSpc>
                <a:spcPct val="90000"/>
              </a:lnSpc>
              <a:spcAft>
                <a:spcPts val="600"/>
              </a:spcAft>
            </a:pPr>
            <a:r>
              <a:rPr lang="en-US" sz="1199" dirty="0">
                <a:latin typeface="Segoe UI Semibold" panose="020B0702040204020203" pitchFamily="34" charset="0"/>
                <a:cs typeface="Segoe UI Semibold" panose="020B0702040204020203" pitchFamily="34" charset="0"/>
              </a:rPr>
              <a:t>LOB apps</a:t>
            </a:r>
          </a:p>
        </p:txBody>
      </p:sp>
      <p:sp>
        <p:nvSpPr>
          <p:cNvPr id="33" name="TextBox 32"/>
          <p:cNvSpPr txBox="1"/>
          <p:nvPr/>
        </p:nvSpPr>
        <p:spPr>
          <a:xfrm>
            <a:off x="10341978" y="479853"/>
            <a:ext cx="1554243" cy="258390"/>
          </a:xfrm>
          <a:prstGeom prst="rect">
            <a:avLst/>
          </a:prstGeom>
          <a:noFill/>
        </p:spPr>
        <p:txBody>
          <a:bodyPr wrap="square" lIns="45713" tIns="45713" rIns="45713" bIns="45713" rtlCol="0">
            <a:spAutoFit/>
          </a:bodyPr>
          <a:lstStyle/>
          <a:p>
            <a:pPr algn="ctr">
              <a:lnSpc>
                <a:spcPct val="90000"/>
              </a:lnSpc>
              <a:spcAft>
                <a:spcPts val="600"/>
              </a:spcAft>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Backup+Archive+DR</a:t>
            </a:r>
          </a:p>
        </p:txBody>
      </p:sp>
      <p:sp>
        <p:nvSpPr>
          <p:cNvPr id="34" name="Freeform 5"/>
          <p:cNvSpPr>
            <a:spLocks noEditPoints="1"/>
          </p:cNvSpPr>
          <p:nvPr/>
        </p:nvSpPr>
        <p:spPr bwMode="auto">
          <a:xfrm>
            <a:off x="8737243" y="746517"/>
            <a:ext cx="422215" cy="404754"/>
          </a:xfrm>
          <a:custGeom>
            <a:avLst/>
            <a:gdLst>
              <a:gd name="T0" fmla="*/ 148 w 170"/>
              <a:gd name="T1" fmla="*/ 32 h 162"/>
              <a:gd name="T2" fmla="*/ 62 w 170"/>
              <a:gd name="T3" fmla="*/ 32 h 162"/>
              <a:gd name="T4" fmla="*/ 57 w 170"/>
              <a:gd name="T5" fmla="*/ 37 h 162"/>
              <a:gd name="T6" fmla="*/ 56 w 170"/>
              <a:gd name="T7" fmla="*/ 30 h 162"/>
              <a:gd name="T8" fmla="*/ 11 w 170"/>
              <a:gd name="T9" fmla="*/ 8 h 162"/>
              <a:gd name="T10" fmla="*/ 21 w 170"/>
              <a:gd name="T11" fmla="*/ 29 h 162"/>
              <a:gd name="T12" fmla="*/ 0 w 170"/>
              <a:gd name="T13" fmla="*/ 30 h 162"/>
              <a:gd name="T14" fmla="*/ 50 w 170"/>
              <a:gd name="T15" fmla="*/ 75 h 162"/>
              <a:gd name="T16" fmla="*/ 41 w 170"/>
              <a:gd name="T17" fmla="*/ 84 h 162"/>
              <a:gd name="T18" fmla="*/ 49 w 170"/>
              <a:gd name="T19" fmla="*/ 103 h 162"/>
              <a:gd name="T20" fmla="*/ 64 w 170"/>
              <a:gd name="T21" fmla="*/ 109 h 162"/>
              <a:gd name="T22" fmla="*/ 68 w 170"/>
              <a:gd name="T23" fmla="*/ 115 h 162"/>
              <a:gd name="T24" fmla="*/ 89 w 170"/>
              <a:gd name="T25" fmla="*/ 126 h 162"/>
              <a:gd name="T26" fmla="*/ 102 w 170"/>
              <a:gd name="T27" fmla="*/ 127 h 162"/>
              <a:gd name="T28" fmla="*/ 110 w 170"/>
              <a:gd name="T29" fmla="*/ 151 h 162"/>
              <a:gd name="T30" fmla="*/ 131 w 170"/>
              <a:gd name="T31" fmla="*/ 138 h 162"/>
              <a:gd name="T32" fmla="*/ 152 w 170"/>
              <a:gd name="T33" fmla="*/ 149 h 162"/>
              <a:gd name="T34" fmla="*/ 149 w 170"/>
              <a:gd name="T35" fmla="*/ 112 h 162"/>
              <a:gd name="T36" fmla="*/ 82 w 170"/>
              <a:gd name="T37" fmla="*/ 39 h 162"/>
              <a:gd name="T38" fmla="*/ 160 w 170"/>
              <a:gd name="T39" fmla="*/ 85 h 162"/>
              <a:gd name="T40" fmla="*/ 109 w 170"/>
              <a:gd name="T41" fmla="*/ 89 h 162"/>
              <a:gd name="T42" fmla="*/ 107 w 170"/>
              <a:gd name="T43" fmla="*/ 76 h 162"/>
              <a:gd name="T44" fmla="*/ 85 w 170"/>
              <a:gd name="T45" fmla="*/ 53 h 162"/>
              <a:gd name="T46" fmla="*/ 60 w 170"/>
              <a:gd name="T47" fmla="*/ 56 h 162"/>
              <a:gd name="T48" fmla="*/ 55 w 170"/>
              <a:gd name="T49" fmla="*/ 51 h 162"/>
              <a:gd name="T50" fmla="*/ 57 w 170"/>
              <a:gd name="T51" fmla="*/ 89 h 162"/>
              <a:gd name="T52" fmla="*/ 47 w 170"/>
              <a:gd name="T53" fmla="*/ 94 h 162"/>
              <a:gd name="T54" fmla="*/ 58 w 170"/>
              <a:gd name="T55" fmla="*/ 78 h 162"/>
              <a:gd name="T56" fmla="*/ 63 w 170"/>
              <a:gd name="T57" fmla="*/ 83 h 162"/>
              <a:gd name="T58" fmla="*/ 66 w 170"/>
              <a:gd name="T59" fmla="*/ 100 h 162"/>
              <a:gd name="T60" fmla="*/ 62 w 170"/>
              <a:gd name="T61" fmla="*/ 100 h 162"/>
              <a:gd name="T62" fmla="*/ 74 w 170"/>
              <a:gd name="T63" fmla="*/ 85 h 162"/>
              <a:gd name="T64" fmla="*/ 68 w 170"/>
              <a:gd name="T65" fmla="*/ 99 h 162"/>
              <a:gd name="T66" fmla="*/ 81 w 170"/>
              <a:gd name="T67" fmla="*/ 107 h 162"/>
              <a:gd name="T68" fmla="*/ 74 w 170"/>
              <a:gd name="T69" fmla="*/ 105 h 162"/>
              <a:gd name="T70" fmla="*/ 83 w 170"/>
              <a:gd name="T71" fmla="*/ 95 h 162"/>
              <a:gd name="T72" fmla="*/ 89 w 170"/>
              <a:gd name="T73" fmla="*/ 99 h 162"/>
              <a:gd name="T74" fmla="*/ 86 w 170"/>
              <a:gd name="T75" fmla="*/ 115 h 162"/>
              <a:gd name="T76" fmla="*/ 90 w 170"/>
              <a:gd name="T77" fmla="*/ 110 h 162"/>
              <a:gd name="T78" fmla="*/ 95 w 170"/>
              <a:gd name="T79" fmla="*/ 104 h 162"/>
              <a:gd name="T80" fmla="*/ 100 w 170"/>
              <a:gd name="T81" fmla="*/ 109 h 162"/>
              <a:gd name="T82" fmla="*/ 149 w 170"/>
              <a:gd name="T83" fmla="*/ 134 h 162"/>
              <a:gd name="T84" fmla="*/ 125 w 170"/>
              <a:gd name="T85" fmla="*/ 144 h 162"/>
              <a:gd name="T86" fmla="*/ 110 w 170"/>
              <a:gd name="T87" fmla="*/ 127 h 162"/>
              <a:gd name="T88" fmla="*/ 109 w 170"/>
              <a:gd name="T89" fmla="*/ 108 h 162"/>
              <a:gd name="T90" fmla="*/ 97 w 170"/>
              <a:gd name="T91" fmla="*/ 95 h 162"/>
              <a:gd name="T92" fmla="*/ 82 w 170"/>
              <a:gd name="T93" fmla="*/ 80 h 162"/>
              <a:gd name="T94" fmla="*/ 69 w 170"/>
              <a:gd name="T95" fmla="*/ 72 h 162"/>
              <a:gd name="T96" fmla="*/ 33 w 170"/>
              <a:gd name="T97" fmla="*/ 50 h 162"/>
              <a:gd name="T98" fmla="*/ 8 w 170"/>
              <a:gd name="T99" fmla="*/ 28 h 162"/>
              <a:gd name="T100" fmla="*/ 33 w 170"/>
              <a:gd name="T101" fmla="*/ 18 h 162"/>
              <a:gd name="T102" fmla="*/ 47 w 170"/>
              <a:gd name="T103" fmla="*/ 35 h 162"/>
              <a:gd name="T104" fmla="*/ 51 w 170"/>
              <a:gd name="T105" fmla="*/ 43 h 162"/>
              <a:gd name="T106" fmla="*/ 49 w 170"/>
              <a:gd name="T107" fmla="*/ 62 h 162"/>
              <a:gd name="T108" fmla="*/ 70 w 170"/>
              <a:gd name="T109" fmla="*/ 61 h 162"/>
              <a:gd name="T110" fmla="*/ 124 w 170"/>
              <a:gd name="T111" fmla="*/ 112 h 162"/>
              <a:gd name="T112" fmla="*/ 149 w 170"/>
              <a:gd name="T113" fmla="*/ 13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62">
                <a:moveTo>
                  <a:pt x="137" y="105"/>
                </a:moveTo>
                <a:cubicBezTo>
                  <a:pt x="170" y="88"/>
                  <a:pt x="170" y="88"/>
                  <a:pt x="170" y="88"/>
                </a:cubicBezTo>
                <a:cubicBezTo>
                  <a:pt x="148" y="32"/>
                  <a:pt x="148" y="32"/>
                  <a:pt x="148" y="32"/>
                </a:cubicBezTo>
                <a:cubicBezTo>
                  <a:pt x="113" y="45"/>
                  <a:pt x="113" y="45"/>
                  <a:pt x="113" y="45"/>
                </a:cubicBezTo>
                <a:cubicBezTo>
                  <a:pt x="86" y="32"/>
                  <a:pt x="86" y="32"/>
                  <a:pt x="86" y="32"/>
                </a:cubicBezTo>
                <a:cubicBezTo>
                  <a:pt x="85" y="31"/>
                  <a:pt x="71" y="23"/>
                  <a:pt x="62" y="32"/>
                </a:cubicBezTo>
                <a:cubicBezTo>
                  <a:pt x="61" y="33"/>
                  <a:pt x="61" y="33"/>
                  <a:pt x="61" y="33"/>
                </a:cubicBezTo>
                <a:cubicBezTo>
                  <a:pt x="60" y="35"/>
                  <a:pt x="60" y="35"/>
                  <a:pt x="60" y="35"/>
                </a:cubicBezTo>
                <a:cubicBezTo>
                  <a:pt x="57" y="37"/>
                  <a:pt x="57" y="37"/>
                  <a:pt x="57" y="37"/>
                </a:cubicBezTo>
                <a:cubicBezTo>
                  <a:pt x="56" y="35"/>
                  <a:pt x="56" y="35"/>
                  <a:pt x="56" y="35"/>
                </a:cubicBezTo>
                <a:cubicBezTo>
                  <a:pt x="56" y="34"/>
                  <a:pt x="56" y="32"/>
                  <a:pt x="56" y="30"/>
                </a:cubicBezTo>
                <a:cubicBezTo>
                  <a:pt x="56" y="30"/>
                  <a:pt x="56" y="30"/>
                  <a:pt x="56" y="30"/>
                </a:cubicBezTo>
                <a:cubicBezTo>
                  <a:pt x="56" y="23"/>
                  <a:pt x="53" y="16"/>
                  <a:pt x="48" y="11"/>
                </a:cubicBezTo>
                <a:cubicBezTo>
                  <a:pt x="40" y="2"/>
                  <a:pt x="27" y="0"/>
                  <a:pt x="16" y="5"/>
                </a:cubicBezTo>
                <a:cubicBezTo>
                  <a:pt x="11" y="8"/>
                  <a:pt x="11" y="8"/>
                  <a:pt x="11" y="8"/>
                </a:cubicBezTo>
                <a:cubicBezTo>
                  <a:pt x="27" y="24"/>
                  <a:pt x="27" y="24"/>
                  <a:pt x="27" y="24"/>
                </a:cubicBezTo>
                <a:cubicBezTo>
                  <a:pt x="29" y="25"/>
                  <a:pt x="29" y="28"/>
                  <a:pt x="27" y="29"/>
                </a:cubicBezTo>
                <a:cubicBezTo>
                  <a:pt x="26" y="31"/>
                  <a:pt x="23" y="31"/>
                  <a:pt x="21" y="29"/>
                </a:cubicBezTo>
                <a:cubicBezTo>
                  <a:pt x="5" y="13"/>
                  <a:pt x="5" y="13"/>
                  <a:pt x="5" y="13"/>
                </a:cubicBezTo>
                <a:cubicBezTo>
                  <a:pt x="3" y="18"/>
                  <a:pt x="3" y="18"/>
                  <a:pt x="3" y="18"/>
                </a:cubicBezTo>
                <a:cubicBezTo>
                  <a:pt x="1" y="22"/>
                  <a:pt x="0" y="26"/>
                  <a:pt x="0" y="30"/>
                </a:cubicBezTo>
                <a:cubicBezTo>
                  <a:pt x="0" y="38"/>
                  <a:pt x="3" y="45"/>
                  <a:pt x="8" y="50"/>
                </a:cubicBezTo>
                <a:cubicBezTo>
                  <a:pt x="15" y="57"/>
                  <a:pt x="24" y="59"/>
                  <a:pt x="33" y="58"/>
                </a:cubicBezTo>
                <a:cubicBezTo>
                  <a:pt x="50" y="75"/>
                  <a:pt x="50" y="75"/>
                  <a:pt x="50" y="75"/>
                </a:cubicBezTo>
                <a:cubicBezTo>
                  <a:pt x="48" y="77"/>
                  <a:pt x="48" y="77"/>
                  <a:pt x="48" y="77"/>
                </a:cubicBezTo>
                <a:cubicBezTo>
                  <a:pt x="41" y="84"/>
                  <a:pt x="41" y="84"/>
                  <a:pt x="41" y="84"/>
                </a:cubicBezTo>
                <a:cubicBezTo>
                  <a:pt x="41" y="84"/>
                  <a:pt x="41" y="84"/>
                  <a:pt x="41" y="84"/>
                </a:cubicBezTo>
                <a:cubicBezTo>
                  <a:pt x="39" y="86"/>
                  <a:pt x="38" y="89"/>
                  <a:pt x="38" y="91"/>
                </a:cubicBezTo>
                <a:cubicBezTo>
                  <a:pt x="38" y="94"/>
                  <a:pt x="39" y="97"/>
                  <a:pt x="41" y="100"/>
                </a:cubicBezTo>
                <a:cubicBezTo>
                  <a:pt x="44" y="102"/>
                  <a:pt x="46" y="103"/>
                  <a:pt x="49" y="103"/>
                </a:cubicBezTo>
                <a:cubicBezTo>
                  <a:pt x="51" y="103"/>
                  <a:pt x="52" y="103"/>
                  <a:pt x="54" y="102"/>
                </a:cubicBezTo>
                <a:cubicBezTo>
                  <a:pt x="54" y="104"/>
                  <a:pt x="55" y="105"/>
                  <a:pt x="56" y="106"/>
                </a:cubicBezTo>
                <a:cubicBezTo>
                  <a:pt x="58" y="108"/>
                  <a:pt x="61" y="109"/>
                  <a:pt x="64" y="109"/>
                </a:cubicBezTo>
                <a:cubicBezTo>
                  <a:pt x="64" y="109"/>
                  <a:pt x="64" y="109"/>
                  <a:pt x="64" y="109"/>
                </a:cubicBezTo>
                <a:cubicBezTo>
                  <a:pt x="64" y="109"/>
                  <a:pt x="65" y="109"/>
                  <a:pt x="65" y="109"/>
                </a:cubicBezTo>
                <a:cubicBezTo>
                  <a:pt x="65" y="112"/>
                  <a:pt x="66" y="114"/>
                  <a:pt x="68" y="115"/>
                </a:cubicBezTo>
                <a:cubicBezTo>
                  <a:pt x="71" y="118"/>
                  <a:pt x="75" y="119"/>
                  <a:pt x="78" y="118"/>
                </a:cubicBezTo>
                <a:cubicBezTo>
                  <a:pt x="79" y="120"/>
                  <a:pt x="80" y="122"/>
                  <a:pt x="81" y="123"/>
                </a:cubicBezTo>
                <a:cubicBezTo>
                  <a:pt x="83" y="125"/>
                  <a:pt x="86" y="126"/>
                  <a:pt x="89" y="126"/>
                </a:cubicBezTo>
                <a:cubicBezTo>
                  <a:pt x="92" y="126"/>
                  <a:pt x="95" y="125"/>
                  <a:pt x="97" y="123"/>
                </a:cubicBezTo>
                <a:cubicBezTo>
                  <a:pt x="98" y="123"/>
                  <a:pt x="98" y="123"/>
                  <a:pt x="98" y="123"/>
                </a:cubicBezTo>
                <a:cubicBezTo>
                  <a:pt x="102" y="127"/>
                  <a:pt x="102" y="127"/>
                  <a:pt x="102" y="127"/>
                </a:cubicBezTo>
                <a:cubicBezTo>
                  <a:pt x="102" y="128"/>
                  <a:pt x="102" y="130"/>
                  <a:pt x="102" y="132"/>
                </a:cubicBezTo>
                <a:cubicBezTo>
                  <a:pt x="102" y="132"/>
                  <a:pt x="102" y="132"/>
                  <a:pt x="102" y="132"/>
                </a:cubicBezTo>
                <a:cubicBezTo>
                  <a:pt x="102" y="139"/>
                  <a:pt x="105" y="146"/>
                  <a:pt x="110" y="151"/>
                </a:cubicBezTo>
                <a:cubicBezTo>
                  <a:pt x="118" y="160"/>
                  <a:pt x="131" y="162"/>
                  <a:pt x="142" y="157"/>
                </a:cubicBezTo>
                <a:cubicBezTo>
                  <a:pt x="147" y="154"/>
                  <a:pt x="147" y="154"/>
                  <a:pt x="147" y="154"/>
                </a:cubicBezTo>
                <a:cubicBezTo>
                  <a:pt x="131" y="138"/>
                  <a:pt x="131" y="138"/>
                  <a:pt x="131" y="138"/>
                </a:cubicBezTo>
                <a:cubicBezTo>
                  <a:pt x="129" y="137"/>
                  <a:pt x="129" y="134"/>
                  <a:pt x="131" y="133"/>
                </a:cubicBezTo>
                <a:cubicBezTo>
                  <a:pt x="132" y="131"/>
                  <a:pt x="135" y="131"/>
                  <a:pt x="136" y="133"/>
                </a:cubicBezTo>
                <a:cubicBezTo>
                  <a:pt x="152" y="149"/>
                  <a:pt x="152" y="149"/>
                  <a:pt x="152" y="149"/>
                </a:cubicBezTo>
                <a:cubicBezTo>
                  <a:pt x="155" y="144"/>
                  <a:pt x="155" y="144"/>
                  <a:pt x="155" y="144"/>
                </a:cubicBezTo>
                <a:cubicBezTo>
                  <a:pt x="157" y="140"/>
                  <a:pt x="158" y="136"/>
                  <a:pt x="158" y="132"/>
                </a:cubicBezTo>
                <a:cubicBezTo>
                  <a:pt x="158" y="124"/>
                  <a:pt x="155" y="117"/>
                  <a:pt x="149" y="112"/>
                </a:cubicBezTo>
                <a:cubicBezTo>
                  <a:pt x="146" y="108"/>
                  <a:pt x="142" y="106"/>
                  <a:pt x="137" y="105"/>
                </a:cubicBezTo>
                <a:close/>
                <a:moveTo>
                  <a:pt x="68" y="38"/>
                </a:moveTo>
                <a:cubicBezTo>
                  <a:pt x="72" y="33"/>
                  <a:pt x="82" y="39"/>
                  <a:pt x="82" y="39"/>
                </a:cubicBezTo>
                <a:cubicBezTo>
                  <a:pt x="113" y="54"/>
                  <a:pt x="113" y="54"/>
                  <a:pt x="113" y="54"/>
                </a:cubicBezTo>
                <a:cubicBezTo>
                  <a:pt x="143" y="42"/>
                  <a:pt x="143" y="42"/>
                  <a:pt x="143" y="42"/>
                </a:cubicBezTo>
                <a:cubicBezTo>
                  <a:pt x="160" y="85"/>
                  <a:pt x="160" y="85"/>
                  <a:pt x="160" y="85"/>
                </a:cubicBezTo>
                <a:cubicBezTo>
                  <a:pt x="130" y="99"/>
                  <a:pt x="130" y="99"/>
                  <a:pt x="130" y="99"/>
                </a:cubicBezTo>
                <a:cubicBezTo>
                  <a:pt x="123" y="103"/>
                  <a:pt x="123" y="103"/>
                  <a:pt x="123" y="103"/>
                </a:cubicBezTo>
                <a:cubicBezTo>
                  <a:pt x="109" y="89"/>
                  <a:pt x="109" y="89"/>
                  <a:pt x="109" y="89"/>
                </a:cubicBezTo>
                <a:cubicBezTo>
                  <a:pt x="109" y="89"/>
                  <a:pt x="109" y="89"/>
                  <a:pt x="109" y="89"/>
                </a:cubicBezTo>
                <a:cubicBezTo>
                  <a:pt x="104" y="84"/>
                  <a:pt x="104" y="84"/>
                  <a:pt x="104" y="84"/>
                </a:cubicBezTo>
                <a:cubicBezTo>
                  <a:pt x="107" y="76"/>
                  <a:pt x="107" y="76"/>
                  <a:pt x="107" y="76"/>
                </a:cubicBezTo>
                <a:cubicBezTo>
                  <a:pt x="106" y="76"/>
                  <a:pt x="106" y="76"/>
                  <a:pt x="106" y="76"/>
                </a:cubicBezTo>
                <a:cubicBezTo>
                  <a:pt x="98" y="76"/>
                  <a:pt x="92" y="74"/>
                  <a:pt x="88" y="70"/>
                </a:cubicBezTo>
                <a:cubicBezTo>
                  <a:pt x="83" y="63"/>
                  <a:pt x="84" y="53"/>
                  <a:pt x="85" y="53"/>
                </a:cubicBezTo>
                <a:cubicBezTo>
                  <a:pt x="85" y="48"/>
                  <a:pt x="85" y="48"/>
                  <a:pt x="85" y="48"/>
                </a:cubicBezTo>
                <a:cubicBezTo>
                  <a:pt x="69" y="48"/>
                  <a:pt x="69" y="48"/>
                  <a:pt x="69" y="48"/>
                </a:cubicBezTo>
                <a:cubicBezTo>
                  <a:pt x="60" y="56"/>
                  <a:pt x="60" y="56"/>
                  <a:pt x="60" y="56"/>
                </a:cubicBezTo>
                <a:cubicBezTo>
                  <a:pt x="59" y="58"/>
                  <a:pt x="56" y="58"/>
                  <a:pt x="55" y="56"/>
                </a:cubicBezTo>
                <a:cubicBezTo>
                  <a:pt x="54" y="56"/>
                  <a:pt x="54" y="55"/>
                  <a:pt x="54" y="54"/>
                </a:cubicBezTo>
                <a:cubicBezTo>
                  <a:pt x="54" y="53"/>
                  <a:pt x="54" y="52"/>
                  <a:pt x="55" y="51"/>
                </a:cubicBezTo>
                <a:lnTo>
                  <a:pt x="68" y="38"/>
                </a:lnTo>
                <a:close/>
                <a:moveTo>
                  <a:pt x="57" y="89"/>
                </a:moveTo>
                <a:cubicBezTo>
                  <a:pt x="57" y="89"/>
                  <a:pt x="57" y="89"/>
                  <a:pt x="57" y="89"/>
                </a:cubicBezTo>
                <a:cubicBezTo>
                  <a:pt x="57" y="89"/>
                  <a:pt x="57" y="89"/>
                  <a:pt x="57" y="89"/>
                </a:cubicBezTo>
                <a:cubicBezTo>
                  <a:pt x="52" y="94"/>
                  <a:pt x="52" y="94"/>
                  <a:pt x="52" y="94"/>
                </a:cubicBezTo>
                <a:cubicBezTo>
                  <a:pt x="51" y="95"/>
                  <a:pt x="48" y="95"/>
                  <a:pt x="47" y="94"/>
                </a:cubicBezTo>
                <a:cubicBezTo>
                  <a:pt x="46" y="93"/>
                  <a:pt x="46" y="92"/>
                  <a:pt x="46" y="91"/>
                </a:cubicBezTo>
                <a:cubicBezTo>
                  <a:pt x="46" y="90"/>
                  <a:pt x="46" y="90"/>
                  <a:pt x="47" y="89"/>
                </a:cubicBezTo>
                <a:cubicBezTo>
                  <a:pt x="58" y="78"/>
                  <a:pt x="58" y="78"/>
                  <a:pt x="58" y="78"/>
                </a:cubicBezTo>
                <a:cubicBezTo>
                  <a:pt x="59" y="77"/>
                  <a:pt x="62" y="77"/>
                  <a:pt x="63" y="78"/>
                </a:cubicBezTo>
                <a:cubicBezTo>
                  <a:pt x="64" y="79"/>
                  <a:pt x="64" y="81"/>
                  <a:pt x="63" y="83"/>
                </a:cubicBezTo>
                <a:cubicBezTo>
                  <a:pt x="63" y="83"/>
                  <a:pt x="63" y="83"/>
                  <a:pt x="63" y="83"/>
                </a:cubicBezTo>
                <a:cubicBezTo>
                  <a:pt x="57" y="89"/>
                  <a:pt x="57" y="89"/>
                  <a:pt x="57" y="89"/>
                </a:cubicBezTo>
                <a:close/>
                <a:moveTo>
                  <a:pt x="68" y="99"/>
                </a:moveTo>
                <a:cubicBezTo>
                  <a:pt x="66" y="100"/>
                  <a:pt x="66" y="100"/>
                  <a:pt x="66" y="100"/>
                </a:cubicBezTo>
                <a:cubicBezTo>
                  <a:pt x="66" y="101"/>
                  <a:pt x="65" y="101"/>
                  <a:pt x="64" y="101"/>
                </a:cubicBezTo>
                <a:cubicBezTo>
                  <a:pt x="64" y="101"/>
                  <a:pt x="64" y="101"/>
                  <a:pt x="64" y="101"/>
                </a:cubicBezTo>
                <a:cubicBezTo>
                  <a:pt x="63" y="101"/>
                  <a:pt x="62" y="101"/>
                  <a:pt x="62" y="100"/>
                </a:cubicBezTo>
                <a:cubicBezTo>
                  <a:pt x="61" y="99"/>
                  <a:pt x="61" y="96"/>
                  <a:pt x="63" y="94"/>
                </a:cubicBezTo>
                <a:cubicBezTo>
                  <a:pt x="71" y="86"/>
                  <a:pt x="71" y="86"/>
                  <a:pt x="71" y="86"/>
                </a:cubicBezTo>
                <a:cubicBezTo>
                  <a:pt x="71" y="86"/>
                  <a:pt x="73" y="85"/>
                  <a:pt x="74" y="85"/>
                </a:cubicBezTo>
                <a:cubicBezTo>
                  <a:pt x="75" y="85"/>
                  <a:pt x="76" y="85"/>
                  <a:pt x="77" y="85"/>
                </a:cubicBezTo>
                <a:cubicBezTo>
                  <a:pt x="78" y="87"/>
                  <a:pt x="78" y="89"/>
                  <a:pt x="77" y="90"/>
                </a:cubicBezTo>
                <a:cubicBezTo>
                  <a:pt x="68" y="99"/>
                  <a:pt x="68" y="99"/>
                  <a:pt x="68" y="99"/>
                </a:cubicBezTo>
                <a:cubicBezTo>
                  <a:pt x="68" y="99"/>
                  <a:pt x="68" y="99"/>
                  <a:pt x="68" y="99"/>
                </a:cubicBezTo>
                <a:close/>
                <a:moveTo>
                  <a:pt x="81" y="107"/>
                </a:moveTo>
                <a:cubicBezTo>
                  <a:pt x="81" y="107"/>
                  <a:pt x="81" y="107"/>
                  <a:pt x="81" y="107"/>
                </a:cubicBezTo>
                <a:cubicBezTo>
                  <a:pt x="78" y="110"/>
                  <a:pt x="78" y="110"/>
                  <a:pt x="78" y="110"/>
                </a:cubicBezTo>
                <a:cubicBezTo>
                  <a:pt x="77" y="111"/>
                  <a:pt x="75" y="111"/>
                  <a:pt x="74" y="110"/>
                </a:cubicBezTo>
                <a:cubicBezTo>
                  <a:pt x="72" y="108"/>
                  <a:pt x="72" y="106"/>
                  <a:pt x="74" y="105"/>
                </a:cubicBezTo>
                <a:cubicBezTo>
                  <a:pt x="82" y="96"/>
                  <a:pt x="82" y="96"/>
                  <a:pt x="82" y="96"/>
                </a:cubicBezTo>
                <a:cubicBezTo>
                  <a:pt x="82" y="96"/>
                  <a:pt x="82" y="96"/>
                  <a:pt x="82" y="96"/>
                </a:cubicBezTo>
                <a:cubicBezTo>
                  <a:pt x="83" y="95"/>
                  <a:pt x="83" y="95"/>
                  <a:pt x="83" y="95"/>
                </a:cubicBezTo>
                <a:cubicBezTo>
                  <a:pt x="84" y="94"/>
                  <a:pt x="85" y="94"/>
                  <a:pt x="86" y="94"/>
                </a:cubicBezTo>
                <a:cubicBezTo>
                  <a:pt x="87" y="94"/>
                  <a:pt x="88" y="94"/>
                  <a:pt x="88" y="95"/>
                </a:cubicBezTo>
                <a:cubicBezTo>
                  <a:pt x="89" y="96"/>
                  <a:pt x="90" y="98"/>
                  <a:pt x="89" y="99"/>
                </a:cubicBezTo>
                <a:cubicBezTo>
                  <a:pt x="81" y="107"/>
                  <a:pt x="81" y="107"/>
                  <a:pt x="81" y="107"/>
                </a:cubicBezTo>
                <a:close/>
                <a:moveTo>
                  <a:pt x="87" y="117"/>
                </a:moveTo>
                <a:cubicBezTo>
                  <a:pt x="86" y="117"/>
                  <a:pt x="86" y="116"/>
                  <a:pt x="86" y="115"/>
                </a:cubicBezTo>
                <a:cubicBezTo>
                  <a:pt x="86" y="114"/>
                  <a:pt x="86" y="113"/>
                  <a:pt x="87" y="113"/>
                </a:cubicBezTo>
                <a:cubicBezTo>
                  <a:pt x="90" y="110"/>
                  <a:pt x="90" y="110"/>
                  <a:pt x="90" y="110"/>
                </a:cubicBezTo>
                <a:cubicBezTo>
                  <a:pt x="90" y="110"/>
                  <a:pt x="90" y="110"/>
                  <a:pt x="90" y="110"/>
                </a:cubicBezTo>
                <a:cubicBezTo>
                  <a:pt x="94" y="105"/>
                  <a:pt x="94" y="105"/>
                  <a:pt x="94" y="105"/>
                </a:cubicBezTo>
                <a:cubicBezTo>
                  <a:pt x="94" y="105"/>
                  <a:pt x="94" y="105"/>
                  <a:pt x="95" y="105"/>
                </a:cubicBezTo>
                <a:cubicBezTo>
                  <a:pt x="95" y="104"/>
                  <a:pt x="95" y="104"/>
                  <a:pt x="95" y="104"/>
                </a:cubicBezTo>
                <a:cubicBezTo>
                  <a:pt x="96" y="103"/>
                  <a:pt x="98" y="103"/>
                  <a:pt x="100" y="104"/>
                </a:cubicBezTo>
                <a:cubicBezTo>
                  <a:pt x="100" y="105"/>
                  <a:pt x="101" y="106"/>
                  <a:pt x="101" y="107"/>
                </a:cubicBezTo>
                <a:cubicBezTo>
                  <a:pt x="101" y="108"/>
                  <a:pt x="100" y="109"/>
                  <a:pt x="100" y="109"/>
                </a:cubicBezTo>
                <a:cubicBezTo>
                  <a:pt x="92" y="117"/>
                  <a:pt x="92" y="117"/>
                  <a:pt x="92" y="117"/>
                </a:cubicBezTo>
                <a:cubicBezTo>
                  <a:pt x="90" y="119"/>
                  <a:pt x="88" y="119"/>
                  <a:pt x="87" y="117"/>
                </a:cubicBezTo>
                <a:close/>
                <a:moveTo>
                  <a:pt x="149" y="134"/>
                </a:moveTo>
                <a:cubicBezTo>
                  <a:pt x="142" y="127"/>
                  <a:pt x="142" y="127"/>
                  <a:pt x="142" y="127"/>
                </a:cubicBezTo>
                <a:cubicBezTo>
                  <a:pt x="137" y="122"/>
                  <a:pt x="130" y="122"/>
                  <a:pt x="125" y="127"/>
                </a:cubicBezTo>
                <a:cubicBezTo>
                  <a:pt x="121" y="132"/>
                  <a:pt x="121" y="140"/>
                  <a:pt x="125" y="144"/>
                </a:cubicBezTo>
                <a:cubicBezTo>
                  <a:pt x="132" y="151"/>
                  <a:pt x="132" y="151"/>
                  <a:pt x="132" y="151"/>
                </a:cubicBezTo>
                <a:cubicBezTo>
                  <a:pt x="126" y="152"/>
                  <a:pt x="120" y="150"/>
                  <a:pt x="115" y="146"/>
                </a:cubicBezTo>
                <a:cubicBezTo>
                  <a:pt x="110" y="141"/>
                  <a:pt x="109" y="133"/>
                  <a:pt x="110" y="127"/>
                </a:cubicBezTo>
                <a:cubicBezTo>
                  <a:pt x="111" y="124"/>
                  <a:pt x="111" y="124"/>
                  <a:pt x="111" y="124"/>
                </a:cubicBezTo>
                <a:cubicBezTo>
                  <a:pt x="103" y="117"/>
                  <a:pt x="103" y="117"/>
                  <a:pt x="103" y="117"/>
                </a:cubicBezTo>
                <a:cubicBezTo>
                  <a:pt x="107" y="113"/>
                  <a:pt x="108" y="110"/>
                  <a:pt x="109" y="108"/>
                </a:cubicBezTo>
                <a:cubicBezTo>
                  <a:pt x="109" y="108"/>
                  <a:pt x="109" y="107"/>
                  <a:pt x="109" y="107"/>
                </a:cubicBezTo>
                <a:cubicBezTo>
                  <a:pt x="109" y="104"/>
                  <a:pt x="108" y="101"/>
                  <a:pt x="105" y="99"/>
                </a:cubicBezTo>
                <a:cubicBezTo>
                  <a:pt x="103" y="97"/>
                  <a:pt x="100" y="95"/>
                  <a:pt x="97" y="95"/>
                </a:cubicBezTo>
                <a:cubicBezTo>
                  <a:pt x="97" y="93"/>
                  <a:pt x="96" y="91"/>
                  <a:pt x="94" y="89"/>
                </a:cubicBezTo>
                <a:cubicBezTo>
                  <a:pt x="92" y="87"/>
                  <a:pt x="89" y="86"/>
                  <a:pt x="86" y="86"/>
                </a:cubicBezTo>
                <a:cubicBezTo>
                  <a:pt x="85" y="84"/>
                  <a:pt x="84" y="81"/>
                  <a:pt x="82" y="80"/>
                </a:cubicBezTo>
                <a:cubicBezTo>
                  <a:pt x="80" y="77"/>
                  <a:pt x="77" y="76"/>
                  <a:pt x="73" y="77"/>
                </a:cubicBezTo>
                <a:cubicBezTo>
                  <a:pt x="73" y="77"/>
                  <a:pt x="72" y="77"/>
                  <a:pt x="72" y="77"/>
                </a:cubicBezTo>
                <a:cubicBezTo>
                  <a:pt x="71" y="75"/>
                  <a:pt x="70" y="74"/>
                  <a:pt x="69" y="72"/>
                </a:cubicBezTo>
                <a:cubicBezTo>
                  <a:pt x="65" y="69"/>
                  <a:pt x="60" y="68"/>
                  <a:pt x="56" y="70"/>
                </a:cubicBezTo>
                <a:cubicBezTo>
                  <a:pt x="36" y="49"/>
                  <a:pt x="36" y="49"/>
                  <a:pt x="36" y="49"/>
                </a:cubicBezTo>
                <a:cubicBezTo>
                  <a:pt x="33" y="50"/>
                  <a:pt x="33" y="50"/>
                  <a:pt x="33" y="50"/>
                </a:cubicBezTo>
                <a:cubicBezTo>
                  <a:pt x="26" y="51"/>
                  <a:pt x="19" y="50"/>
                  <a:pt x="14" y="44"/>
                </a:cubicBezTo>
                <a:cubicBezTo>
                  <a:pt x="10" y="41"/>
                  <a:pt x="8" y="36"/>
                  <a:pt x="8" y="30"/>
                </a:cubicBezTo>
                <a:cubicBezTo>
                  <a:pt x="8" y="29"/>
                  <a:pt x="8" y="28"/>
                  <a:pt x="8" y="28"/>
                </a:cubicBezTo>
                <a:cubicBezTo>
                  <a:pt x="16" y="35"/>
                  <a:pt x="16" y="35"/>
                  <a:pt x="16" y="35"/>
                </a:cubicBezTo>
                <a:cubicBezTo>
                  <a:pt x="20" y="40"/>
                  <a:pt x="28" y="40"/>
                  <a:pt x="33" y="35"/>
                </a:cubicBezTo>
                <a:cubicBezTo>
                  <a:pt x="37" y="30"/>
                  <a:pt x="37" y="22"/>
                  <a:pt x="33" y="18"/>
                </a:cubicBezTo>
                <a:cubicBezTo>
                  <a:pt x="25" y="11"/>
                  <a:pt x="25" y="11"/>
                  <a:pt x="25" y="11"/>
                </a:cubicBezTo>
                <a:cubicBezTo>
                  <a:pt x="32" y="10"/>
                  <a:pt x="38" y="12"/>
                  <a:pt x="42" y="16"/>
                </a:cubicBezTo>
                <a:cubicBezTo>
                  <a:pt x="47" y="21"/>
                  <a:pt x="49" y="29"/>
                  <a:pt x="47" y="35"/>
                </a:cubicBezTo>
                <a:cubicBezTo>
                  <a:pt x="47" y="38"/>
                  <a:pt x="47" y="38"/>
                  <a:pt x="47" y="38"/>
                </a:cubicBezTo>
                <a:cubicBezTo>
                  <a:pt x="52" y="43"/>
                  <a:pt x="52" y="43"/>
                  <a:pt x="52" y="43"/>
                </a:cubicBezTo>
                <a:cubicBezTo>
                  <a:pt x="51" y="43"/>
                  <a:pt x="51" y="43"/>
                  <a:pt x="51" y="43"/>
                </a:cubicBezTo>
                <a:cubicBezTo>
                  <a:pt x="49" y="45"/>
                  <a:pt x="49" y="45"/>
                  <a:pt x="49" y="45"/>
                </a:cubicBezTo>
                <a:cubicBezTo>
                  <a:pt x="47" y="47"/>
                  <a:pt x="46" y="50"/>
                  <a:pt x="46" y="54"/>
                </a:cubicBezTo>
                <a:cubicBezTo>
                  <a:pt x="46" y="57"/>
                  <a:pt x="47" y="60"/>
                  <a:pt x="49" y="62"/>
                </a:cubicBezTo>
                <a:cubicBezTo>
                  <a:pt x="54" y="67"/>
                  <a:pt x="62" y="67"/>
                  <a:pt x="66" y="62"/>
                </a:cubicBezTo>
                <a:cubicBezTo>
                  <a:pt x="69" y="59"/>
                  <a:pt x="69" y="59"/>
                  <a:pt x="69" y="59"/>
                </a:cubicBezTo>
                <a:cubicBezTo>
                  <a:pt x="70" y="61"/>
                  <a:pt x="70" y="61"/>
                  <a:pt x="70" y="61"/>
                </a:cubicBezTo>
                <a:cubicBezTo>
                  <a:pt x="70" y="61"/>
                  <a:pt x="70" y="61"/>
                  <a:pt x="70" y="61"/>
                </a:cubicBezTo>
                <a:cubicBezTo>
                  <a:pt x="122" y="113"/>
                  <a:pt x="122" y="113"/>
                  <a:pt x="122" y="113"/>
                </a:cubicBezTo>
                <a:cubicBezTo>
                  <a:pt x="124" y="112"/>
                  <a:pt x="124" y="112"/>
                  <a:pt x="124" y="112"/>
                </a:cubicBezTo>
                <a:cubicBezTo>
                  <a:pt x="131" y="111"/>
                  <a:pt x="139" y="112"/>
                  <a:pt x="144" y="118"/>
                </a:cubicBezTo>
                <a:cubicBezTo>
                  <a:pt x="147" y="121"/>
                  <a:pt x="150" y="126"/>
                  <a:pt x="150" y="132"/>
                </a:cubicBezTo>
                <a:cubicBezTo>
                  <a:pt x="150" y="133"/>
                  <a:pt x="149" y="134"/>
                  <a:pt x="149" y="134"/>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endParaRPr lang="en-US"/>
          </a:p>
        </p:txBody>
      </p:sp>
      <p:sp>
        <p:nvSpPr>
          <p:cNvPr id="35" name="Freeform 9"/>
          <p:cNvSpPr>
            <a:spLocks noEditPoints="1"/>
          </p:cNvSpPr>
          <p:nvPr/>
        </p:nvSpPr>
        <p:spPr bwMode="auto">
          <a:xfrm>
            <a:off x="9760630" y="798896"/>
            <a:ext cx="204759" cy="299995"/>
          </a:xfrm>
          <a:custGeom>
            <a:avLst/>
            <a:gdLst>
              <a:gd name="T0" fmla="*/ 58 w 129"/>
              <a:gd name="T1" fmla="*/ 57 h 189"/>
              <a:gd name="T2" fmla="*/ 0 w 129"/>
              <a:gd name="T3" fmla="*/ 57 h 189"/>
              <a:gd name="T4" fmla="*/ 0 w 129"/>
              <a:gd name="T5" fmla="*/ 0 h 189"/>
              <a:gd name="T6" fmla="*/ 58 w 129"/>
              <a:gd name="T7" fmla="*/ 0 h 189"/>
              <a:gd name="T8" fmla="*/ 58 w 129"/>
              <a:gd name="T9" fmla="*/ 57 h 189"/>
              <a:gd name="T10" fmla="*/ 13 w 129"/>
              <a:gd name="T11" fmla="*/ 44 h 189"/>
              <a:gd name="T12" fmla="*/ 45 w 129"/>
              <a:gd name="T13" fmla="*/ 44 h 189"/>
              <a:gd name="T14" fmla="*/ 45 w 129"/>
              <a:gd name="T15" fmla="*/ 13 h 189"/>
              <a:gd name="T16" fmla="*/ 13 w 129"/>
              <a:gd name="T17" fmla="*/ 13 h 189"/>
              <a:gd name="T18" fmla="*/ 13 w 129"/>
              <a:gd name="T19" fmla="*/ 44 h 189"/>
              <a:gd name="T20" fmla="*/ 58 w 129"/>
              <a:gd name="T21" fmla="*/ 189 h 189"/>
              <a:gd name="T22" fmla="*/ 0 w 129"/>
              <a:gd name="T23" fmla="*/ 189 h 189"/>
              <a:gd name="T24" fmla="*/ 0 w 129"/>
              <a:gd name="T25" fmla="*/ 137 h 189"/>
              <a:gd name="T26" fmla="*/ 58 w 129"/>
              <a:gd name="T27" fmla="*/ 137 h 189"/>
              <a:gd name="T28" fmla="*/ 58 w 129"/>
              <a:gd name="T29" fmla="*/ 189 h 189"/>
              <a:gd name="T30" fmla="*/ 13 w 129"/>
              <a:gd name="T31" fmla="*/ 176 h 189"/>
              <a:gd name="T32" fmla="*/ 45 w 129"/>
              <a:gd name="T33" fmla="*/ 176 h 189"/>
              <a:gd name="T34" fmla="*/ 45 w 129"/>
              <a:gd name="T35" fmla="*/ 150 h 189"/>
              <a:gd name="T36" fmla="*/ 13 w 129"/>
              <a:gd name="T37" fmla="*/ 150 h 189"/>
              <a:gd name="T38" fmla="*/ 13 w 129"/>
              <a:gd name="T39" fmla="*/ 176 h 189"/>
              <a:gd name="T40" fmla="*/ 129 w 129"/>
              <a:gd name="T41" fmla="*/ 126 h 189"/>
              <a:gd name="T42" fmla="*/ 0 w 129"/>
              <a:gd name="T43" fmla="*/ 126 h 189"/>
              <a:gd name="T44" fmla="*/ 0 w 129"/>
              <a:gd name="T45" fmla="*/ 69 h 189"/>
              <a:gd name="T46" fmla="*/ 129 w 129"/>
              <a:gd name="T47" fmla="*/ 69 h 189"/>
              <a:gd name="T48" fmla="*/ 129 w 129"/>
              <a:gd name="T49" fmla="*/ 126 h 189"/>
              <a:gd name="T50" fmla="*/ 13 w 129"/>
              <a:gd name="T51" fmla="*/ 113 h 189"/>
              <a:gd name="T52" fmla="*/ 116 w 129"/>
              <a:gd name="T53" fmla="*/ 113 h 189"/>
              <a:gd name="T54" fmla="*/ 116 w 129"/>
              <a:gd name="T55" fmla="*/ 82 h 189"/>
              <a:gd name="T56" fmla="*/ 13 w 129"/>
              <a:gd name="T57" fmla="*/ 82 h 189"/>
              <a:gd name="T58" fmla="*/ 13 w 129"/>
              <a:gd name="T59" fmla="*/ 113 h 189"/>
              <a:gd name="T60" fmla="*/ 71 w 129"/>
              <a:gd name="T61" fmla="*/ 0 h 189"/>
              <a:gd name="T62" fmla="*/ 71 w 129"/>
              <a:gd name="T63" fmla="*/ 57 h 189"/>
              <a:gd name="T64" fmla="*/ 129 w 129"/>
              <a:gd name="T65" fmla="*/ 57 h 189"/>
              <a:gd name="T66" fmla="*/ 129 w 129"/>
              <a:gd name="T67" fmla="*/ 0 h 189"/>
              <a:gd name="T68" fmla="*/ 71 w 12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9" h="189">
                <a:moveTo>
                  <a:pt x="58" y="57"/>
                </a:moveTo>
                <a:lnTo>
                  <a:pt x="0" y="57"/>
                </a:lnTo>
                <a:lnTo>
                  <a:pt x="0" y="0"/>
                </a:lnTo>
                <a:lnTo>
                  <a:pt x="58" y="0"/>
                </a:lnTo>
                <a:lnTo>
                  <a:pt x="58" y="57"/>
                </a:lnTo>
                <a:close/>
                <a:moveTo>
                  <a:pt x="13" y="44"/>
                </a:moveTo>
                <a:lnTo>
                  <a:pt x="45" y="44"/>
                </a:lnTo>
                <a:lnTo>
                  <a:pt x="45" y="13"/>
                </a:lnTo>
                <a:lnTo>
                  <a:pt x="13" y="13"/>
                </a:lnTo>
                <a:lnTo>
                  <a:pt x="13" y="44"/>
                </a:lnTo>
                <a:close/>
                <a:moveTo>
                  <a:pt x="58" y="189"/>
                </a:moveTo>
                <a:lnTo>
                  <a:pt x="0" y="189"/>
                </a:lnTo>
                <a:lnTo>
                  <a:pt x="0" y="137"/>
                </a:lnTo>
                <a:lnTo>
                  <a:pt x="58" y="137"/>
                </a:lnTo>
                <a:lnTo>
                  <a:pt x="58" y="189"/>
                </a:lnTo>
                <a:close/>
                <a:moveTo>
                  <a:pt x="13" y="176"/>
                </a:moveTo>
                <a:lnTo>
                  <a:pt x="45" y="176"/>
                </a:lnTo>
                <a:lnTo>
                  <a:pt x="45" y="150"/>
                </a:lnTo>
                <a:lnTo>
                  <a:pt x="13" y="150"/>
                </a:lnTo>
                <a:lnTo>
                  <a:pt x="13" y="176"/>
                </a:lnTo>
                <a:close/>
                <a:moveTo>
                  <a:pt x="129" y="126"/>
                </a:moveTo>
                <a:lnTo>
                  <a:pt x="0" y="126"/>
                </a:lnTo>
                <a:lnTo>
                  <a:pt x="0" y="69"/>
                </a:lnTo>
                <a:lnTo>
                  <a:pt x="129" y="69"/>
                </a:lnTo>
                <a:lnTo>
                  <a:pt x="129" y="126"/>
                </a:lnTo>
                <a:close/>
                <a:moveTo>
                  <a:pt x="13" y="113"/>
                </a:moveTo>
                <a:lnTo>
                  <a:pt x="116" y="113"/>
                </a:lnTo>
                <a:lnTo>
                  <a:pt x="116" y="82"/>
                </a:lnTo>
                <a:lnTo>
                  <a:pt x="13" y="82"/>
                </a:lnTo>
                <a:lnTo>
                  <a:pt x="13" y="113"/>
                </a:lnTo>
                <a:close/>
                <a:moveTo>
                  <a:pt x="71" y="0"/>
                </a:moveTo>
                <a:lnTo>
                  <a:pt x="71" y="57"/>
                </a:lnTo>
                <a:lnTo>
                  <a:pt x="129" y="57"/>
                </a:lnTo>
                <a:lnTo>
                  <a:pt x="129" y="0"/>
                </a:lnTo>
                <a:lnTo>
                  <a:pt x="71" y="0"/>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p>
        </p:txBody>
      </p:sp>
      <p:grpSp>
        <p:nvGrpSpPr>
          <p:cNvPr id="51" name="Group 50"/>
          <p:cNvGrpSpPr/>
          <p:nvPr/>
        </p:nvGrpSpPr>
        <p:grpSpPr>
          <a:xfrm>
            <a:off x="10972392" y="807901"/>
            <a:ext cx="296829" cy="306147"/>
            <a:chOff x="4460842" y="5761713"/>
            <a:chExt cx="481327" cy="496437"/>
          </a:xfrm>
        </p:grpSpPr>
        <p:sp>
          <p:nvSpPr>
            <p:cNvPr id="52" name="Freeform 22"/>
            <p:cNvSpPr>
              <a:spLocks/>
            </p:cNvSpPr>
            <p:nvPr/>
          </p:nvSpPr>
          <p:spPr bwMode="auto">
            <a:xfrm>
              <a:off x="4460842" y="5761713"/>
              <a:ext cx="267644" cy="496437"/>
            </a:xfrm>
            <a:custGeom>
              <a:avLst/>
              <a:gdLst>
                <a:gd name="T0" fmla="*/ 124 w 124"/>
                <a:gd name="T1" fmla="*/ 230 h 230"/>
                <a:gd name="T2" fmla="*/ 0 w 124"/>
                <a:gd name="T3" fmla="*/ 230 h 230"/>
                <a:gd name="T4" fmla="*/ 0 w 124"/>
                <a:gd name="T5" fmla="*/ 0 h 230"/>
                <a:gd name="T6" fmla="*/ 116 w 124"/>
                <a:gd name="T7" fmla="*/ 0 h 230"/>
                <a:gd name="T8" fmla="*/ 116 w 124"/>
                <a:gd name="T9" fmla="*/ 90 h 230"/>
              </a:gdLst>
              <a:ahLst/>
              <a:cxnLst>
                <a:cxn ang="0">
                  <a:pos x="T0" y="T1"/>
                </a:cxn>
                <a:cxn ang="0">
                  <a:pos x="T2" y="T3"/>
                </a:cxn>
                <a:cxn ang="0">
                  <a:pos x="T4" y="T5"/>
                </a:cxn>
                <a:cxn ang="0">
                  <a:pos x="T6" y="T7"/>
                </a:cxn>
                <a:cxn ang="0">
                  <a:pos x="T8" y="T9"/>
                </a:cxn>
              </a:cxnLst>
              <a:rect l="0" t="0" r="r" b="b"/>
              <a:pathLst>
                <a:path w="124" h="230">
                  <a:moveTo>
                    <a:pt x="124" y="230"/>
                  </a:moveTo>
                  <a:lnTo>
                    <a:pt x="0" y="230"/>
                  </a:lnTo>
                  <a:lnTo>
                    <a:pt x="0" y="0"/>
                  </a:lnTo>
                  <a:lnTo>
                    <a:pt x="116" y="0"/>
                  </a:lnTo>
                  <a:lnTo>
                    <a:pt x="116" y="90"/>
                  </a:lnTo>
                </a:path>
              </a:pathLst>
            </a:cu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3" name="Line 23"/>
            <p:cNvSpPr>
              <a:spLocks noChangeShapeType="1"/>
            </p:cNvSpPr>
            <p:nvPr/>
          </p:nvSpPr>
          <p:spPr bwMode="auto">
            <a:xfrm>
              <a:off x="4532070" y="5832941"/>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4" name="Line 24"/>
            <p:cNvSpPr>
              <a:spLocks noChangeShapeType="1"/>
            </p:cNvSpPr>
            <p:nvPr/>
          </p:nvSpPr>
          <p:spPr bwMode="auto">
            <a:xfrm>
              <a:off x="4532070" y="5904169"/>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5" name="Line 25"/>
            <p:cNvSpPr>
              <a:spLocks noChangeShapeType="1"/>
            </p:cNvSpPr>
            <p:nvPr/>
          </p:nvSpPr>
          <p:spPr bwMode="auto">
            <a:xfrm>
              <a:off x="4532070" y="6186922"/>
              <a:ext cx="107921" cy="0"/>
            </a:xfrm>
            <a:prstGeom prst="lin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6" name="Oval 26"/>
            <p:cNvSpPr>
              <a:spLocks noChangeArrowheads="1"/>
            </p:cNvSpPr>
            <p:nvPr/>
          </p:nvSpPr>
          <p:spPr bwMode="auto">
            <a:xfrm>
              <a:off x="4657258" y="5955971"/>
              <a:ext cx="284911" cy="71228"/>
            </a:xfrm>
            <a:prstGeom prst="ellipse">
              <a:avLst/>
            </a:pr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7" name="Freeform 27"/>
            <p:cNvSpPr>
              <a:spLocks/>
            </p:cNvSpPr>
            <p:nvPr/>
          </p:nvSpPr>
          <p:spPr bwMode="auto">
            <a:xfrm>
              <a:off x="4657258" y="5992664"/>
              <a:ext cx="284911" cy="265486"/>
            </a:xfrm>
            <a:custGeom>
              <a:avLst/>
              <a:gdLst>
                <a:gd name="T0" fmla="*/ 64 w 64"/>
                <a:gd name="T1" fmla="*/ 0 h 60"/>
                <a:gd name="T2" fmla="*/ 64 w 64"/>
                <a:gd name="T3" fmla="*/ 52 h 60"/>
                <a:gd name="T4" fmla="*/ 32 w 64"/>
                <a:gd name="T5" fmla="*/ 60 h 60"/>
                <a:gd name="T6" fmla="*/ 0 w 64"/>
                <a:gd name="T7" fmla="*/ 52 h 60"/>
                <a:gd name="T8" fmla="*/ 0 w 64"/>
                <a:gd name="T9" fmla="*/ 0 h 60"/>
              </a:gdLst>
              <a:ahLst/>
              <a:cxnLst>
                <a:cxn ang="0">
                  <a:pos x="T0" y="T1"/>
                </a:cxn>
                <a:cxn ang="0">
                  <a:pos x="T2" y="T3"/>
                </a:cxn>
                <a:cxn ang="0">
                  <a:pos x="T4" y="T5"/>
                </a:cxn>
                <a:cxn ang="0">
                  <a:pos x="T6" y="T7"/>
                </a:cxn>
                <a:cxn ang="0">
                  <a:pos x="T8" y="T9"/>
                </a:cxn>
              </a:cxnLst>
              <a:rect l="0" t="0" r="r" b="b"/>
              <a:pathLst>
                <a:path w="64" h="60">
                  <a:moveTo>
                    <a:pt x="64" y="0"/>
                  </a:moveTo>
                  <a:cubicBezTo>
                    <a:pt x="64" y="52"/>
                    <a:pt x="64" y="52"/>
                    <a:pt x="64" y="52"/>
                  </a:cubicBezTo>
                  <a:cubicBezTo>
                    <a:pt x="64" y="56"/>
                    <a:pt x="50" y="60"/>
                    <a:pt x="32" y="60"/>
                  </a:cubicBezTo>
                  <a:cubicBezTo>
                    <a:pt x="14" y="60"/>
                    <a:pt x="0" y="56"/>
                    <a:pt x="0" y="52"/>
                  </a:cubicBezTo>
                  <a:cubicBezTo>
                    <a:pt x="0" y="0"/>
                    <a:pt x="0" y="0"/>
                    <a:pt x="0" y="0"/>
                  </a:cubicBezTo>
                </a:path>
              </a:pathLst>
            </a:custGeom>
            <a:noFill/>
            <a:ln w="22225" cap="flat">
              <a:solidFill>
                <a:srgbClr val="DCD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3581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
        <p:nvSpPr>
          <p:cNvPr id="5" name="Text Box 3"/>
          <p:cNvSpPr txBox="1">
            <a:spLocks noChangeArrowheads="1"/>
          </p:cNvSpPr>
          <p:nvPr/>
        </p:nvSpPr>
        <p:spPr bwMode="blackWhite">
          <a:xfrm>
            <a:off x="273895" y="6078666"/>
            <a:ext cx="10972832" cy="625023"/>
          </a:xfrm>
          <a:prstGeom prst="rect">
            <a:avLst/>
          </a:prstGeom>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latin typeface="Segoe UI"/>
                <a:cs typeface="Segoe UI" pitchFamily="34" charset="0"/>
              </a:rPr>
              <a:t>© 2014 Microsoft Corporation. All rights reserved. Microsoft, Windows,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latin typeface="Segoe UI"/>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4667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481" y="295731"/>
            <a:ext cx="11556948" cy="917444"/>
          </a:xfrm>
        </p:spPr>
        <p:txBody>
          <a:bodyPr vert="horz" lIns="182854" tIns="146283" rIns="182854" bIns="146283" rtlCol="0" anchor="ctr">
            <a:noAutofit/>
          </a:bodyPr>
          <a:lstStyle/>
          <a:p>
            <a:r>
              <a:rPr lang="en-US" dirty="0"/>
              <a:t>Core services of Azure IaaS </a:t>
            </a:r>
            <a:endParaRPr lang="en-US" i="1" dirty="0"/>
          </a:p>
        </p:txBody>
      </p:sp>
      <p:grpSp>
        <p:nvGrpSpPr>
          <p:cNvPr id="3" name="Group 2"/>
          <p:cNvGrpSpPr/>
          <p:nvPr/>
        </p:nvGrpSpPr>
        <p:grpSpPr>
          <a:xfrm>
            <a:off x="282382" y="2156283"/>
            <a:ext cx="2634884" cy="3681181"/>
            <a:chOff x="281540" y="1796263"/>
            <a:chExt cx="2635258" cy="3681703"/>
          </a:xfrm>
        </p:grpSpPr>
        <p:grpSp>
          <p:nvGrpSpPr>
            <p:cNvPr id="77" name="Group 76"/>
            <p:cNvGrpSpPr/>
            <p:nvPr/>
          </p:nvGrpSpPr>
          <p:grpSpPr>
            <a:xfrm>
              <a:off x="456638" y="1796263"/>
              <a:ext cx="2460160" cy="1762890"/>
              <a:chOff x="339365" y="2658685"/>
              <a:chExt cx="2460509" cy="1762890"/>
            </a:xfrm>
          </p:grpSpPr>
          <p:sp>
            <p:nvSpPr>
              <p:cNvPr id="16" name="Rectangle 15"/>
              <p:cNvSpPr/>
              <p:nvPr/>
            </p:nvSpPr>
            <p:spPr bwMode="auto">
              <a:xfrm>
                <a:off x="339365" y="3904490"/>
                <a:ext cx="2286000" cy="517085"/>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pPr>
                <a:r>
                  <a:rPr lang="en-US" sz="3199" kern="0" dirty="0">
                    <a:gradFill>
                      <a:gsLst>
                        <a:gs pos="2917">
                          <a:srgbClr val="FFFFFF"/>
                        </a:gs>
                        <a:gs pos="30000">
                          <a:srgbClr val="FFFFFF"/>
                        </a:gs>
                      </a:gsLst>
                      <a:lin ang="5400000" scaled="0"/>
                    </a:gradFill>
                    <a:latin typeface="Segoe Pro Display Light" panose="020B0302040504020203" pitchFamily="34" charset="0"/>
                  </a:rPr>
                  <a:t>Compute</a:t>
                </a:r>
              </a:p>
            </p:txBody>
          </p:sp>
          <p:pic>
            <p:nvPicPr>
              <p:cNvPr id="23" name="Picture 22"/>
              <p:cNvPicPr>
                <a:picLocks noChangeAspect="1"/>
              </p:cNvPicPr>
              <p:nvPr/>
            </p:nvPicPr>
            <p:blipFill>
              <a:blip r:embed="rId3"/>
              <a:stretch>
                <a:fillRect/>
              </a:stretch>
            </p:blipFill>
            <p:spPr>
              <a:xfrm>
                <a:off x="369094" y="2658685"/>
                <a:ext cx="1043201" cy="773996"/>
              </a:xfrm>
              <a:prstGeom prst="rect">
                <a:avLst/>
              </a:prstGeom>
            </p:spPr>
          </p:pic>
          <p:cxnSp>
            <p:nvCxnSpPr>
              <p:cNvPr id="31" name="Straight Connector 30"/>
              <p:cNvCxnSpPr/>
              <p:nvPr/>
            </p:nvCxnSpPr>
            <p:spPr>
              <a:xfrm>
                <a:off x="361474"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281540" y="3851403"/>
              <a:ext cx="1980919" cy="1626563"/>
            </a:xfrm>
            <a:prstGeom prst="rect">
              <a:avLst/>
            </a:prstGeom>
            <a:noFill/>
          </p:spPr>
          <p:txBody>
            <a:bodyPr wrap="square" lIns="182828" tIns="146262" rIns="182828" bIns="146262" rtlCol="0">
              <a:spAutoFit/>
            </a:bodyPr>
            <a:lstStyle/>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Virtual machines</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Availability sets</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VM Scale Sets</a:t>
              </a:r>
            </a:p>
          </p:txBody>
        </p:sp>
      </p:grpSp>
      <p:grpSp>
        <p:nvGrpSpPr>
          <p:cNvPr id="4" name="Group 3"/>
          <p:cNvGrpSpPr/>
          <p:nvPr/>
        </p:nvGrpSpPr>
        <p:grpSpPr>
          <a:xfrm>
            <a:off x="5518001" y="2156283"/>
            <a:ext cx="2708408" cy="3844197"/>
            <a:chOff x="2916798" y="1790199"/>
            <a:chExt cx="2708792" cy="3844742"/>
          </a:xfrm>
        </p:grpSpPr>
        <p:grpSp>
          <p:nvGrpSpPr>
            <p:cNvPr id="78" name="Group 77"/>
            <p:cNvGrpSpPr/>
            <p:nvPr/>
          </p:nvGrpSpPr>
          <p:grpSpPr>
            <a:xfrm>
              <a:off x="3083938" y="1790199"/>
              <a:ext cx="2447994" cy="1794005"/>
              <a:chOff x="2967037" y="2652997"/>
              <a:chExt cx="2448340" cy="1794259"/>
            </a:xfrm>
          </p:grpSpPr>
          <p:sp>
            <p:nvSpPr>
              <p:cNvPr id="32" name="Rectangle 31"/>
              <p:cNvSpPr/>
              <p:nvPr/>
            </p:nvSpPr>
            <p:spPr bwMode="auto">
              <a:xfrm>
                <a:off x="2967037" y="3930098"/>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pPr>
                <a:r>
                  <a:rPr lang="en-US" sz="3199" kern="0" dirty="0">
                    <a:gradFill>
                      <a:gsLst>
                        <a:gs pos="2917">
                          <a:srgbClr val="FFFFFF"/>
                        </a:gs>
                        <a:gs pos="30000">
                          <a:srgbClr val="FFFFFF"/>
                        </a:gs>
                      </a:gsLst>
                      <a:lin ang="5400000" scaled="0"/>
                    </a:gradFill>
                    <a:latin typeface="Segoe Pro Display Light" panose="020B0302040504020203" pitchFamily="34" charset="0"/>
                  </a:rPr>
                  <a:t>Networking</a:t>
                </a:r>
              </a:p>
            </p:txBody>
          </p:sp>
          <p:cxnSp>
            <p:nvCxnSpPr>
              <p:cNvPr id="35" name="Straight Connector 34"/>
              <p:cNvCxnSpPr/>
              <p:nvPr/>
            </p:nvCxnSpPr>
            <p:spPr>
              <a:xfrm>
                <a:off x="2976977"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stretch>
                <a:fillRect/>
              </a:stretch>
            </p:blipFill>
            <p:spPr>
              <a:xfrm>
                <a:off x="3001318" y="2652997"/>
                <a:ext cx="723157" cy="711092"/>
              </a:xfrm>
              <a:prstGeom prst="rect">
                <a:avLst/>
              </a:prstGeom>
            </p:spPr>
          </p:pic>
        </p:grpSp>
        <p:sp>
          <p:nvSpPr>
            <p:cNvPr id="109" name="TextBox 108"/>
            <p:cNvSpPr txBox="1"/>
            <p:nvPr/>
          </p:nvSpPr>
          <p:spPr>
            <a:xfrm>
              <a:off x="2916798" y="3851405"/>
              <a:ext cx="2708792" cy="1783536"/>
            </a:xfrm>
            <a:prstGeom prst="rect">
              <a:avLst/>
            </a:prstGeom>
            <a:noFill/>
          </p:spPr>
          <p:txBody>
            <a:bodyPr wrap="square" lIns="182828" tIns="146262" rIns="182828" bIns="146262" rtlCol="0">
              <a:spAutoFit/>
            </a:bodyPr>
            <a:lstStyle/>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Virtual networks</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VPN, ExpressRoute</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Load Balancer </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DNS, Traffic Manager</a:t>
              </a:r>
            </a:p>
          </p:txBody>
        </p:sp>
      </p:grpSp>
      <p:grpSp>
        <p:nvGrpSpPr>
          <p:cNvPr id="5" name="Group 4"/>
          <p:cNvGrpSpPr/>
          <p:nvPr/>
        </p:nvGrpSpPr>
        <p:grpSpPr>
          <a:xfrm>
            <a:off x="2903644" y="2231325"/>
            <a:ext cx="2618923" cy="3854508"/>
            <a:chOff x="5527766" y="1867789"/>
            <a:chExt cx="2619295" cy="3855055"/>
          </a:xfrm>
        </p:grpSpPr>
        <p:grpSp>
          <p:nvGrpSpPr>
            <p:cNvPr id="79" name="Group 78"/>
            <p:cNvGrpSpPr/>
            <p:nvPr/>
          </p:nvGrpSpPr>
          <p:grpSpPr>
            <a:xfrm>
              <a:off x="5699069" y="1867789"/>
              <a:ext cx="2447992" cy="1691364"/>
              <a:chOff x="5582540" y="2730598"/>
              <a:chExt cx="2448340" cy="1691604"/>
            </a:xfrm>
          </p:grpSpPr>
          <p:sp>
            <p:nvSpPr>
              <p:cNvPr id="36" name="Rectangle 35"/>
              <p:cNvSpPr/>
              <p:nvPr/>
            </p:nvSpPr>
            <p:spPr bwMode="auto">
              <a:xfrm>
                <a:off x="5582540" y="3905044"/>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pPr>
                <a:r>
                  <a:rPr lang="en-US" sz="3199" kern="0" dirty="0">
                    <a:gradFill>
                      <a:gsLst>
                        <a:gs pos="2917">
                          <a:srgbClr val="FFFFFF"/>
                        </a:gs>
                        <a:gs pos="30000">
                          <a:srgbClr val="FFFFFF"/>
                        </a:gs>
                      </a:gsLst>
                      <a:lin ang="5400000" scaled="0"/>
                    </a:gradFill>
                    <a:latin typeface="Segoe Pro Display Light" panose="020B0302040504020203" pitchFamily="34" charset="0"/>
                  </a:rPr>
                  <a:t>Storage</a:t>
                </a:r>
              </a:p>
            </p:txBody>
          </p:sp>
          <p:cxnSp>
            <p:nvCxnSpPr>
              <p:cNvPr id="39" name="Straight Connector 38"/>
              <p:cNvCxnSpPr/>
              <p:nvPr/>
            </p:nvCxnSpPr>
            <p:spPr>
              <a:xfrm>
                <a:off x="5592480"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5"/>
              <a:stretch>
                <a:fillRect/>
              </a:stretch>
            </p:blipFill>
            <p:spPr>
              <a:xfrm>
                <a:off x="5631555" y="2730598"/>
                <a:ext cx="800717" cy="555889"/>
              </a:xfrm>
              <a:prstGeom prst="rect">
                <a:avLst/>
              </a:prstGeom>
            </p:spPr>
          </p:pic>
        </p:grpSp>
        <p:sp>
          <p:nvSpPr>
            <p:cNvPr id="110" name="TextBox 109"/>
            <p:cNvSpPr txBox="1"/>
            <p:nvPr/>
          </p:nvSpPr>
          <p:spPr>
            <a:xfrm>
              <a:off x="5527766" y="3841983"/>
              <a:ext cx="2539218" cy="1880861"/>
            </a:xfrm>
            <a:prstGeom prst="rect">
              <a:avLst/>
            </a:prstGeom>
            <a:noFill/>
          </p:spPr>
          <p:txBody>
            <a:bodyPr wrap="square" lIns="182828" tIns="146262" rIns="182828" bIns="146262" rtlCol="0">
              <a:spAutoFit/>
            </a:bodyPr>
            <a:lstStyle/>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Disks </a:t>
              </a:r>
              <a:b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b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(Standard, premium)</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Blob storage </a:t>
              </a:r>
              <a:b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b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(Hot, cool)</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Files</a:t>
              </a:r>
            </a:p>
          </p:txBody>
        </p:sp>
      </p:grpSp>
      <p:grpSp>
        <p:nvGrpSpPr>
          <p:cNvPr id="6" name="Group 5"/>
          <p:cNvGrpSpPr/>
          <p:nvPr/>
        </p:nvGrpSpPr>
        <p:grpSpPr>
          <a:xfrm>
            <a:off x="8417123" y="2196224"/>
            <a:ext cx="2621042" cy="4030447"/>
            <a:chOff x="8113813" y="1824211"/>
            <a:chExt cx="2621413" cy="4031019"/>
          </a:xfrm>
        </p:grpSpPr>
        <p:grpSp>
          <p:nvGrpSpPr>
            <p:cNvPr id="67" name="Group 66"/>
            <p:cNvGrpSpPr/>
            <p:nvPr/>
          </p:nvGrpSpPr>
          <p:grpSpPr>
            <a:xfrm>
              <a:off x="8275800" y="2903994"/>
              <a:ext cx="2459426" cy="655163"/>
              <a:chOff x="5571105" y="3766946"/>
              <a:chExt cx="2459775" cy="655256"/>
            </a:xfrm>
          </p:grpSpPr>
          <p:sp>
            <p:nvSpPr>
              <p:cNvPr id="68" name="Rectangle 67"/>
              <p:cNvSpPr/>
              <p:nvPr/>
            </p:nvSpPr>
            <p:spPr bwMode="auto">
              <a:xfrm>
                <a:off x="5571105" y="3905044"/>
                <a:ext cx="2459775"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pPr>
                <a:r>
                  <a:rPr lang="en-US" sz="3199" kern="0" dirty="0">
                    <a:gradFill>
                      <a:gsLst>
                        <a:gs pos="2917">
                          <a:srgbClr val="FFFFFF"/>
                        </a:gs>
                        <a:gs pos="30000">
                          <a:srgbClr val="FFFFFF"/>
                        </a:gs>
                      </a:gsLst>
                      <a:lin ang="5400000" scaled="0"/>
                    </a:gradFill>
                    <a:latin typeface="Segoe Pro Display Light" panose="020B0302040504020203" pitchFamily="34" charset="0"/>
                  </a:rPr>
                  <a:t>Management</a:t>
                </a:r>
              </a:p>
            </p:txBody>
          </p:sp>
          <p:cxnSp>
            <p:nvCxnSpPr>
              <p:cNvPr id="69" name="Straight Connector 68"/>
              <p:cNvCxnSpPr/>
              <p:nvPr/>
            </p:nvCxnSpPr>
            <p:spPr>
              <a:xfrm>
                <a:off x="5571105" y="3766946"/>
                <a:ext cx="245977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301456" y="1824211"/>
              <a:ext cx="1123834" cy="625557"/>
              <a:chOff x="10448926" y="183228"/>
              <a:chExt cx="642936" cy="357875"/>
            </a:xfrm>
            <a:solidFill>
              <a:schemeClr val="tx1"/>
            </a:solidFill>
          </p:grpSpPr>
          <p:sp>
            <p:nvSpPr>
              <p:cNvPr id="95" name="Freeform 11"/>
              <p:cNvSpPr>
                <a:spLocks noEditPoints="1"/>
              </p:cNvSpPr>
              <p:nvPr/>
            </p:nvSpPr>
            <p:spPr bwMode="auto">
              <a:xfrm>
                <a:off x="10448926" y="183228"/>
                <a:ext cx="479425" cy="300037"/>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96" name="Freeform 12"/>
              <p:cNvSpPr>
                <a:spLocks noEditPoints="1"/>
              </p:cNvSpPr>
              <p:nvPr/>
            </p:nvSpPr>
            <p:spPr bwMode="auto">
              <a:xfrm>
                <a:off x="10956925" y="221328"/>
                <a:ext cx="134937" cy="304800"/>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dirty="0">
                  <a:solidFill>
                    <a:sysClr val="windowText" lastClr="000000"/>
                  </a:solidFill>
                  <a:latin typeface="Segoe UI Light"/>
                </a:endParaRPr>
              </a:p>
            </p:txBody>
          </p:sp>
          <p:sp>
            <p:nvSpPr>
              <p:cNvPr id="97" name="Rectangle 13"/>
              <p:cNvSpPr>
                <a:spLocks noChangeArrowheads="1"/>
              </p:cNvSpPr>
              <p:nvPr/>
            </p:nvSpPr>
            <p:spPr bwMode="auto">
              <a:xfrm>
                <a:off x="11001375" y="265778"/>
                <a:ext cx="476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98" name="Freeform 14"/>
              <p:cNvSpPr>
                <a:spLocks noEditPoints="1"/>
              </p:cNvSpPr>
              <p:nvPr/>
            </p:nvSpPr>
            <p:spPr bwMode="auto">
              <a:xfrm>
                <a:off x="10490200" y="248315"/>
                <a:ext cx="163512" cy="60325"/>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99" name="Freeform 15"/>
              <p:cNvSpPr>
                <a:spLocks noEditPoints="1"/>
              </p:cNvSpPr>
              <p:nvPr/>
            </p:nvSpPr>
            <p:spPr bwMode="auto">
              <a:xfrm>
                <a:off x="10490200" y="321340"/>
                <a:ext cx="163512" cy="9683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0" name="Freeform 16"/>
              <p:cNvSpPr>
                <a:spLocks noEditPoints="1"/>
              </p:cNvSpPr>
              <p:nvPr/>
            </p:nvSpPr>
            <p:spPr bwMode="auto">
              <a:xfrm>
                <a:off x="10669588" y="248315"/>
                <a:ext cx="95250" cy="60325"/>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1" name="Freeform 17"/>
              <p:cNvSpPr>
                <a:spLocks noEditPoints="1"/>
              </p:cNvSpPr>
              <p:nvPr/>
            </p:nvSpPr>
            <p:spPr bwMode="auto">
              <a:xfrm>
                <a:off x="10669588" y="321340"/>
                <a:ext cx="95250" cy="9683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2" name="Freeform 18"/>
              <p:cNvSpPr>
                <a:spLocks noEditPoints="1"/>
              </p:cNvSpPr>
              <p:nvPr/>
            </p:nvSpPr>
            <p:spPr bwMode="auto">
              <a:xfrm>
                <a:off x="10779125" y="248315"/>
                <a:ext cx="98425" cy="60325"/>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3" name="Freeform 19"/>
              <p:cNvSpPr>
                <a:spLocks noEditPoints="1"/>
              </p:cNvSpPr>
              <p:nvPr/>
            </p:nvSpPr>
            <p:spPr bwMode="auto">
              <a:xfrm>
                <a:off x="10779125" y="321340"/>
                <a:ext cx="98425" cy="9683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4" name="Rectangle 20"/>
              <p:cNvSpPr>
                <a:spLocks noChangeArrowheads="1"/>
              </p:cNvSpPr>
              <p:nvPr/>
            </p:nvSpPr>
            <p:spPr bwMode="auto">
              <a:xfrm>
                <a:off x="10644188" y="488713"/>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5" name="Rectangle 21"/>
              <p:cNvSpPr>
                <a:spLocks noChangeArrowheads="1"/>
              </p:cNvSpPr>
              <p:nvPr/>
            </p:nvSpPr>
            <p:spPr bwMode="auto">
              <a:xfrm>
                <a:off x="10715625" y="488713"/>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sp>
            <p:nvSpPr>
              <p:cNvPr id="106" name="Rectangle 22"/>
              <p:cNvSpPr>
                <a:spLocks noChangeArrowheads="1"/>
              </p:cNvSpPr>
              <p:nvPr/>
            </p:nvSpPr>
            <p:spPr bwMode="auto">
              <a:xfrm>
                <a:off x="10580688" y="522053"/>
                <a:ext cx="214312"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Light"/>
                </a:endParaRPr>
              </a:p>
            </p:txBody>
          </p:sp>
        </p:grpSp>
        <p:sp>
          <p:nvSpPr>
            <p:cNvPr id="111" name="TextBox 110"/>
            <p:cNvSpPr txBox="1"/>
            <p:nvPr/>
          </p:nvSpPr>
          <p:spPr>
            <a:xfrm>
              <a:off x="8113813" y="3851405"/>
              <a:ext cx="2621413" cy="2003825"/>
            </a:xfrm>
            <a:prstGeom prst="rect">
              <a:avLst/>
            </a:prstGeom>
            <a:noFill/>
          </p:spPr>
          <p:txBody>
            <a:bodyPr wrap="square" lIns="182828" tIns="146262" rIns="182828" bIns="146262" rtlCol="0">
              <a:spAutoFit/>
            </a:bodyPr>
            <a:lstStyle/>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Azure Resource Manager (ARM)</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Azure Active Directory</a:t>
              </a:r>
            </a:p>
            <a:p>
              <a:pPr defTabSz="914049">
                <a:lnSpc>
                  <a:spcPct val="90000"/>
                </a:lnSpc>
                <a:spcAft>
                  <a:spcPts val="1198"/>
                </a:spcAft>
              </a:pPr>
              <a:r>
                <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Portal</a:t>
              </a:r>
            </a:p>
            <a:p>
              <a:pPr defTabSz="914049">
                <a:lnSpc>
                  <a:spcPct val="90000"/>
                </a:lnSpc>
                <a:spcAft>
                  <a:spcPts val="1198"/>
                </a:spcAft>
              </a:pPr>
              <a:r>
                <a:rPr lang="en-US" kern="0" dirty="0" err="1">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KeyVault</a:t>
              </a:r>
              <a:endParaRPr lang="en-US"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endParaRPr>
            </a:p>
          </p:txBody>
        </p:sp>
      </p:grpSp>
      <p:sp>
        <p:nvSpPr>
          <p:cNvPr id="7" name="Rectangle 6"/>
          <p:cNvSpPr/>
          <p:nvPr/>
        </p:nvSpPr>
        <p:spPr bwMode="auto">
          <a:xfrm>
            <a:off x="282382" y="1760168"/>
            <a:ext cx="8004752" cy="4703527"/>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spTree>
    <p:extLst>
      <p:ext uri="{BB962C8B-B14F-4D97-AF65-F5344CB8AC3E}">
        <p14:creationId xmlns:p14="http://schemas.microsoft.com/office/powerpoint/2010/main" val="133575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02451 4.92056E-6 L -2.25172E-6 4.92056E-6 " pathEditMode="relative" rAng="0" ptsTypes="AA">
                                      <p:cBhvr>
                                        <p:cTn id="9" dur="1000" fill="hold"/>
                                        <p:tgtEl>
                                          <p:spTgt spid="3"/>
                                        </p:tgtEl>
                                        <p:attrNameLst>
                                          <p:attrName>ppt_x</p:attrName>
                                          <p:attrName>ppt_y</p:attrName>
                                        </p:attrNameLst>
                                      </p:cBhvr>
                                      <p:rCtr x="1225" y="0"/>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500"/>
                                  </p:stCondLst>
                                  <p:childTnLst>
                                    <p:animMotion origin="layout" path="M -0.02451 2.52383E-6 L 2.64488E-6 2.52383E-6 " pathEditMode="relative" rAng="0" ptsTypes="AA">
                                      <p:cBhvr>
                                        <p:cTn id="14" dur="1000" fill="hold"/>
                                        <p:tgtEl>
                                          <p:spTgt spid="5"/>
                                        </p:tgtEl>
                                        <p:attrNameLst>
                                          <p:attrName>ppt_x</p:attrName>
                                          <p:attrName>ppt_y</p:attrName>
                                        </p:attrNameLst>
                                      </p:cBhvr>
                                      <p:rCtr x="1225" y="0"/>
                                    </p:animMotion>
                                  </p:childTnLst>
                                </p:cTn>
                              </p:par>
                              <p:par>
                                <p:cTn id="15" presetID="10" presetClass="entr" presetSubtype="0" fill="hold" nodeType="with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1000"/>
                                  </p:stCondLst>
                                  <p:childTnLst>
                                    <p:animMotion origin="layout" path="M -0.02451 -2.04267E-7 L -1.26883E-6 -2.04267E-7 " pathEditMode="relative" rAng="0" ptsTypes="AA">
                                      <p:cBhvr>
                                        <p:cTn id="19" dur="1000" fill="hold"/>
                                        <p:tgtEl>
                                          <p:spTgt spid="4"/>
                                        </p:tgtEl>
                                        <p:attrNameLst>
                                          <p:attrName>ppt_x</p:attrName>
                                          <p:attrName>ppt_y</p:attrName>
                                        </p:attrNameLst>
                                      </p:cBhvr>
                                      <p:rCtr x="1225"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2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500"/>
                                  </p:stCondLst>
                                  <p:childTnLst>
                                    <p:animMotion origin="layout" path="M -0.02451 -3.58602E-7 L -3.28057E-6 -3.58602E-7 " pathEditMode="relative" rAng="0" ptsTypes="AA">
                                      <p:cBhvr>
                                        <p:cTn id="29" dur="10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8493" y="295731"/>
            <a:ext cx="11887100" cy="917444"/>
          </a:xfrm>
        </p:spPr>
        <p:txBody>
          <a:bodyPr vert="horz" lIns="182854" tIns="146283" rIns="182854" bIns="146283" rtlCol="0" anchor="ctr">
            <a:normAutofit/>
          </a:bodyPr>
          <a:lstStyle/>
          <a:p>
            <a:r>
              <a:rPr lang="en-US" dirty="0">
                <a:cs typeface="Segoe UI Semibold" panose="020B0702040204020203" pitchFamily="34" charset="0"/>
              </a:rPr>
              <a:t>Compute families</a:t>
            </a:r>
          </a:p>
        </p:txBody>
      </p:sp>
      <p:grpSp>
        <p:nvGrpSpPr>
          <p:cNvPr id="1005" name="Group 1004" hidden="1"/>
          <p:cNvGrpSpPr/>
          <p:nvPr/>
        </p:nvGrpSpPr>
        <p:grpSpPr>
          <a:xfrm>
            <a:off x="731421" y="1206716"/>
            <a:ext cx="11335925" cy="1704124"/>
            <a:chOff x="730642" y="1206391"/>
            <a:chExt cx="11337533" cy="1704365"/>
          </a:xfrm>
        </p:grpSpPr>
        <p:grpSp>
          <p:nvGrpSpPr>
            <p:cNvPr id="790" name="Group 789"/>
            <p:cNvGrpSpPr/>
            <p:nvPr/>
          </p:nvGrpSpPr>
          <p:grpSpPr>
            <a:xfrm>
              <a:off x="10610797" y="1206391"/>
              <a:ext cx="1457378" cy="1704365"/>
              <a:chOff x="10610797" y="1206391"/>
              <a:chExt cx="1457378" cy="1704365"/>
            </a:xfrm>
          </p:grpSpPr>
          <p:sp>
            <p:nvSpPr>
              <p:cNvPr id="141" name="Rectangle 140"/>
              <p:cNvSpPr/>
              <p:nvPr/>
            </p:nvSpPr>
            <p:spPr bwMode="auto">
              <a:xfrm>
                <a:off x="10610797" y="2414515"/>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&gt;80,000 IOPs</a:t>
                </a:r>
              </a:p>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Premium Storage</a:t>
                </a:r>
              </a:p>
            </p:txBody>
          </p:sp>
          <p:grpSp>
            <p:nvGrpSpPr>
              <p:cNvPr id="782" name="Group 781"/>
              <p:cNvGrpSpPr/>
              <p:nvPr/>
            </p:nvGrpSpPr>
            <p:grpSpPr>
              <a:xfrm>
                <a:off x="10632593" y="1206391"/>
                <a:ext cx="1110459" cy="1069741"/>
                <a:chOff x="10632593" y="1209273"/>
                <a:chExt cx="1110459" cy="1069741"/>
              </a:xfrm>
            </p:grpSpPr>
            <p:grpSp>
              <p:nvGrpSpPr>
                <p:cNvPr id="774" name="Group 773"/>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776" name="Flowchart: Magnetic Disk 775"/>
                  <p:cNvSpPr/>
                  <p:nvPr/>
                </p:nvSpPr>
                <p:spPr bwMode="auto">
                  <a:xfrm>
                    <a:off x="6206486" y="3927534"/>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sp>
                <p:nvSpPr>
                  <p:cNvPr id="777" name="Flowchart: Magnetic Disk 776"/>
                  <p:cNvSpPr/>
                  <p:nvPr/>
                </p:nvSpPr>
                <p:spPr bwMode="auto">
                  <a:xfrm>
                    <a:off x="6206486" y="3683447"/>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sp>
                <p:nvSpPr>
                  <p:cNvPr id="778" name="Flowchart: Magnetic Disk 777"/>
                  <p:cNvSpPr/>
                  <p:nvPr/>
                </p:nvSpPr>
                <p:spPr bwMode="auto">
                  <a:xfrm>
                    <a:off x="6206486" y="3439360"/>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sp>
                <p:nvSpPr>
                  <p:cNvPr id="779" name="Flowchart: Magnetic Disk 778"/>
                  <p:cNvSpPr/>
                  <p:nvPr/>
                </p:nvSpPr>
                <p:spPr bwMode="auto">
                  <a:xfrm>
                    <a:off x="6206486" y="3195273"/>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sp>
                <p:nvSpPr>
                  <p:cNvPr id="780" name="Flowchart: Magnetic Disk 779"/>
                  <p:cNvSpPr/>
                  <p:nvPr/>
                </p:nvSpPr>
                <p:spPr bwMode="auto">
                  <a:xfrm>
                    <a:off x="6206486" y="2957003"/>
                    <a:ext cx="660500" cy="297469"/>
                  </a:xfrm>
                  <a:prstGeom prst="flowChartMagneticDisk">
                    <a:avLst/>
                  </a:prstGeom>
                  <a:grpFill/>
                  <a:ln w="19050">
                    <a:gradFill>
                      <a:gsLst>
                        <a:gs pos="0">
                          <a:schemeClr val="accent1">
                            <a:alpha val="72000"/>
                          </a:schemeClr>
                        </a:gs>
                        <a:gs pos="100000">
                          <a:schemeClr val="accent1">
                            <a:alpha val="86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505050"/>
                      </a:solidFill>
                      <a:latin typeface="Segoe UI Light"/>
                      <a:ea typeface="Segoe UI" pitchFamily="34" charset="0"/>
                      <a:cs typeface="Segoe UI" pitchFamily="34" charset="0"/>
                    </a:endParaRPr>
                  </a:p>
                </p:txBody>
              </p:sp>
            </p:grpSp>
            <p:grpSp>
              <p:nvGrpSpPr>
                <p:cNvPr id="142" name="Group 141"/>
                <p:cNvGrpSpPr/>
                <p:nvPr/>
              </p:nvGrpSpPr>
              <p:grpSpPr>
                <a:xfrm>
                  <a:off x="10632593" y="1483519"/>
                  <a:ext cx="767612" cy="795495"/>
                  <a:chOff x="-477782" y="450675"/>
                  <a:chExt cx="5901463" cy="6115812"/>
                </a:xfrm>
              </p:grpSpPr>
              <p:sp>
                <p:nvSpPr>
                  <p:cNvPr id="143" name="16-Point Star 90"/>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a:lnSpc>
                        <a:spcPct val="90000"/>
                      </a:lnSpc>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44" name="Picture 143"/>
                  <p:cNvPicPr>
                    <a:picLocks noChangeAspect="1"/>
                  </p:cNvPicPr>
                  <p:nvPr/>
                </p:nvPicPr>
                <p:blipFill>
                  <a:blip r:embed="rId3"/>
                  <a:stretch>
                    <a:fillRect/>
                  </a:stretch>
                </p:blipFill>
                <p:spPr>
                  <a:xfrm>
                    <a:off x="2990885" y="4844838"/>
                    <a:ext cx="1486280" cy="1490576"/>
                  </a:xfrm>
                  <a:prstGeom prst="rect">
                    <a:avLst/>
                  </a:prstGeom>
                </p:spPr>
              </p:pic>
              <p:pic>
                <p:nvPicPr>
                  <p:cNvPr id="145" name="Picture 144"/>
                  <p:cNvPicPr>
                    <a:picLocks noChangeAspect="1"/>
                  </p:cNvPicPr>
                  <p:nvPr/>
                </p:nvPicPr>
                <p:blipFill>
                  <a:blip r:embed="rId3"/>
                  <a:stretch>
                    <a:fillRect/>
                  </a:stretch>
                </p:blipFill>
                <p:spPr>
                  <a:xfrm>
                    <a:off x="624820" y="1700441"/>
                    <a:ext cx="3815982" cy="3827010"/>
                  </a:xfrm>
                  <a:prstGeom prst="rect">
                    <a:avLst/>
                  </a:prstGeom>
                </p:spPr>
              </p:pic>
              <p:pic>
                <p:nvPicPr>
                  <p:cNvPr id="146" name="Picture 145"/>
                  <p:cNvPicPr>
                    <a:picLocks noChangeAspect="1"/>
                  </p:cNvPicPr>
                  <p:nvPr/>
                </p:nvPicPr>
                <p:blipFill>
                  <a:blip r:embed="rId3"/>
                  <a:stretch>
                    <a:fillRect/>
                  </a:stretch>
                </p:blipFill>
                <p:spPr>
                  <a:xfrm>
                    <a:off x="2211493" y="450675"/>
                    <a:ext cx="1974734" cy="1980442"/>
                  </a:xfrm>
                  <a:prstGeom prst="rect">
                    <a:avLst/>
                  </a:prstGeom>
                </p:spPr>
              </p:pic>
            </p:grpSp>
          </p:grpSp>
        </p:grpSp>
        <p:grpSp>
          <p:nvGrpSpPr>
            <p:cNvPr id="796" name="Group 795"/>
            <p:cNvGrpSpPr/>
            <p:nvPr/>
          </p:nvGrpSpPr>
          <p:grpSpPr>
            <a:xfrm>
              <a:off x="730642" y="1206391"/>
              <a:ext cx="1227629" cy="1704365"/>
              <a:chOff x="730642" y="1206391"/>
              <a:chExt cx="1227629" cy="1704365"/>
            </a:xfrm>
          </p:grpSpPr>
          <p:sp>
            <p:nvSpPr>
              <p:cNvPr id="161" name="Rectangle 160"/>
              <p:cNvSpPr/>
              <p:nvPr/>
            </p:nvSpPr>
            <p:spPr bwMode="auto">
              <a:xfrm>
                <a:off x="852908" y="2414515"/>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99" name="Group 498"/>
              <p:cNvGrpSpPr/>
              <p:nvPr/>
            </p:nvGrpSpPr>
            <p:grpSpPr>
              <a:xfrm>
                <a:off x="730642" y="1206391"/>
                <a:ext cx="1227629" cy="1015299"/>
                <a:chOff x="421481" y="1355947"/>
                <a:chExt cx="1424931" cy="1178476"/>
              </a:xfrm>
            </p:grpSpPr>
            <p:grpSp>
              <p:nvGrpSpPr>
                <p:cNvPr id="495" name="Group 494"/>
                <p:cNvGrpSpPr/>
                <p:nvPr/>
              </p:nvGrpSpPr>
              <p:grpSpPr>
                <a:xfrm>
                  <a:off x="1086419" y="1355947"/>
                  <a:ext cx="759993" cy="1176095"/>
                  <a:chOff x="-853942" y="-1389063"/>
                  <a:chExt cx="350838" cy="542925"/>
                </a:xfrm>
              </p:grpSpPr>
              <p:sp>
                <p:nvSpPr>
                  <p:cNvPr id="413"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4"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5"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6"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7"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8"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19"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0"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1"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2"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3"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4"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5"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6"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7"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8"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29"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0"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1"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2"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3"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4"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5"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6"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7"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8"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39"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0"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1"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2"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3"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4"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445"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498" name="Group 497"/>
                <p:cNvGrpSpPr/>
                <p:nvPr/>
              </p:nvGrpSpPr>
              <p:grpSpPr>
                <a:xfrm>
                  <a:off x="646477" y="1714313"/>
                  <a:ext cx="987059" cy="820110"/>
                  <a:chOff x="679816" y="1819155"/>
                  <a:chExt cx="852276" cy="708124"/>
                </a:xfrm>
              </p:grpSpPr>
              <p:sp>
                <p:nvSpPr>
                  <p:cNvPr id="320"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21" name="Rectangle 136"/>
                  <p:cNvSpPr>
                    <a:spLocks noChangeArrowheads="1"/>
                  </p:cNvSpPr>
                  <p:nvPr/>
                </p:nvSpPr>
                <p:spPr bwMode="auto">
                  <a:xfrm>
                    <a:off x="698783" y="1839387"/>
                    <a:ext cx="811812" cy="457751"/>
                  </a:xfrm>
                  <a:prstGeom prst="rect">
                    <a:avLst/>
                  </a:prstGeom>
                  <a:solidFill>
                    <a:schemeClr val="bg2">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gradFill>
                          <a:gsLst>
                            <a:gs pos="1250">
                              <a:srgbClr val="FFFFFF"/>
                            </a:gs>
                            <a:gs pos="100000">
                              <a:srgbClr val="FFFFFF"/>
                            </a:gs>
                          </a:gsLst>
                        </a:gradFill>
                        <a:latin typeface="Segoe UI Light"/>
                      </a:rPr>
                      <a:t>A</a:t>
                    </a:r>
                  </a:p>
                </p:txBody>
              </p:sp>
              <p:sp>
                <p:nvSpPr>
                  <p:cNvPr id="322"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23"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24"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37"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38"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39"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497"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5" name="Group 794"/>
            <p:cNvGrpSpPr/>
            <p:nvPr/>
          </p:nvGrpSpPr>
          <p:grpSpPr>
            <a:xfrm>
              <a:off x="3321812" y="1206391"/>
              <a:ext cx="1227629" cy="1704365"/>
              <a:chOff x="3321812" y="1206391"/>
              <a:chExt cx="1227629" cy="1704365"/>
            </a:xfrm>
          </p:grpSpPr>
          <p:sp>
            <p:nvSpPr>
              <p:cNvPr id="168" name="Rectangle 167"/>
              <p:cNvSpPr/>
              <p:nvPr/>
            </p:nvSpPr>
            <p:spPr bwMode="auto">
              <a:xfrm>
                <a:off x="3482443" y="2414515"/>
                <a:ext cx="906366"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SSD Storage </a:t>
                </a:r>
                <a:b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Fast CPUs</a:t>
                </a:r>
              </a:p>
            </p:txBody>
          </p:sp>
          <p:grpSp>
            <p:nvGrpSpPr>
              <p:cNvPr id="500" name="Group 499"/>
              <p:cNvGrpSpPr/>
              <p:nvPr/>
            </p:nvGrpSpPr>
            <p:grpSpPr>
              <a:xfrm>
                <a:off x="3321812" y="1206391"/>
                <a:ext cx="1227629" cy="1015299"/>
                <a:chOff x="421481" y="1355947"/>
                <a:chExt cx="1424931" cy="1178476"/>
              </a:xfrm>
            </p:grpSpPr>
            <p:grpSp>
              <p:nvGrpSpPr>
                <p:cNvPr id="501" name="Group 500"/>
                <p:cNvGrpSpPr/>
                <p:nvPr/>
              </p:nvGrpSpPr>
              <p:grpSpPr>
                <a:xfrm>
                  <a:off x="1086419" y="1355947"/>
                  <a:ext cx="759993" cy="1176095"/>
                  <a:chOff x="-853942" y="-1389063"/>
                  <a:chExt cx="350838" cy="542925"/>
                </a:xfrm>
              </p:grpSpPr>
              <p:sp>
                <p:nvSpPr>
                  <p:cNvPr id="512"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3"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4"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5"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6"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7"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8"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9"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0"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1"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2"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3"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4"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5"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6"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7"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8"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29"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0"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1"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2"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3"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4"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5"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6"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7"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8"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39"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0"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1"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2"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3"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44"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502" name="Group 501"/>
                <p:cNvGrpSpPr/>
                <p:nvPr/>
              </p:nvGrpSpPr>
              <p:grpSpPr>
                <a:xfrm>
                  <a:off x="646477" y="1714313"/>
                  <a:ext cx="987059" cy="820110"/>
                  <a:chOff x="679816" y="1819155"/>
                  <a:chExt cx="852276" cy="708124"/>
                </a:xfrm>
              </p:grpSpPr>
              <p:sp>
                <p:nvSpPr>
                  <p:cNvPr id="504"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05" name="Rectangle 136"/>
                  <p:cNvSpPr>
                    <a:spLocks noChangeArrowheads="1"/>
                  </p:cNvSpPr>
                  <p:nvPr/>
                </p:nvSpPr>
                <p:spPr bwMode="auto">
                  <a:xfrm>
                    <a:off x="698783" y="1839387"/>
                    <a:ext cx="811812" cy="457751"/>
                  </a:xfrm>
                  <a:prstGeom prst="rect">
                    <a:avLst/>
                  </a:prstGeom>
                  <a:solidFill>
                    <a:schemeClr val="bg2">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gradFill>
                          <a:gsLst>
                            <a:gs pos="1250">
                              <a:srgbClr val="FFFFFF"/>
                            </a:gs>
                            <a:gs pos="100000">
                              <a:srgbClr val="FFFFFF"/>
                            </a:gs>
                          </a:gsLst>
                        </a:gradFill>
                        <a:latin typeface="Segoe UI Light"/>
                      </a:rPr>
                      <a:t>D</a:t>
                    </a:r>
                  </a:p>
                </p:txBody>
              </p:sp>
              <p:sp>
                <p:nvSpPr>
                  <p:cNvPr id="506"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07"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08"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09"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0"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11"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503"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4" name="Group 793"/>
            <p:cNvGrpSpPr/>
            <p:nvPr/>
          </p:nvGrpSpPr>
          <p:grpSpPr>
            <a:xfrm>
              <a:off x="5912982" y="1206391"/>
              <a:ext cx="1227629" cy="1704365"/>
              <a:chOff x="5912982" y="1206391"/>
              <a:chExt cx="1227629" cy="1704365"/>
            </a:xfrm>
          </p:grpSpPr>
          <p:sp>
            <p:nvSpPr>
              <p:cNvPr id="154" name="Rectangle 153"/>
              <p:cNvSpPr/>
              <p:nvPr/>
            </p:nvSpPr>
            <p:spPr bwMode="auto">
              <a:xfrm>
                <a:off x="5985014" y="2414515"/>
                <a:ext cx="1083565"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grpSp>
            <p:nvGrpSpPr>
              <p:cNvPr id="545" name="Group 544"/>
              <p:cNvGrpSpPr/>
              <p:nvPr/>
            </p:nvGrpSpPr>
            <p:grpSpPr>
              <a:xfrm>
                <a:off x="5912982" y="1206391"/>
                <a:ext cx="1227629" cy="1015299"/>
                <a:chOff x="421481" y="1355947"/>
                <a:chExt cx="1424931" cy="1178476"/>
              </a:xfrm>
            </p:grpSpPr>
            <p:grpSp>
              <p:nvGrpSpPr>
                <p:cNvPr id="546" name="Group 545"/>
                <p:cNvGrpSpPr/>
                <p:nvPr/>
              </p:nvGrpSpPr>
              <p:grpSpPr>
                <a:xfrm>
                  <a:off x="1086419" y="1355947"/>
                  <a:ext cx="759993" cy="1176095"/>
                  <a:chOff x="-853942" y="-1389063"/>
                  <a:chExt cx="350838" cy="542925"/>
                </a:xfrm>
              </p:grpSpPr>
              <p:sp>
                <p:nvSpPr>
                  <p:cNvPr id="557"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8"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9"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0"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1"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2"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3"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4"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5"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6"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7"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8"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69"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0"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1"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2"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3"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4"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5"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6"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7"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8"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79"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0"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1"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2"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3"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4"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5"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6"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7"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8"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89"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547" name="Group 546"/>
                <p:cNvGrpSpPr/>
                <p:nvPr/>
              </p:nvGrpSpPr>
              <p:grpSpPr>
                <a:xfrm>
                  <a:off x="646477" y="1714313"/>
                  <a:ext cx="987059" cy="820110"/>
                  <a:chOff x="679816" y="1819155"/>
                  <a:chExt cx="852276" cy="708124"/>
                </a:xfrm>
              </p:grpSpPr>
              <p:sp>
                <p:nvSpPr>
                  <p:cNvPr id="549"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0" name="Rectangle 136"/>
                  <p:cNvSpPr>
                    <a:spLocks noChangeArrowheads="1"/>
                  </p:cNvSpPr>
                  <p:nvPr/>
                </p:nvSpPr>
                <p:spPr bwMode="auto">
                  <a:xfrm>
                    <a:off x="698783" y="1839387"/>
                    <a:ext cx="811812" cy="457751"/>
                  </a:xfrm>
                  <a:prstGeom prst="rect">
                    <a:avLst/>
                  </a:prstGeom>
                  <a:solidFill>
                    <a:schemeClr val="bg2">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gradFill>
                          <a:gsLst>
                            <a:gs pos="1250">
                              <a:srgbClr val="FFFFFF"/>
                            </a:gs>
                            <a:gs pos="100000">
                              <a:srgbClr val="FFFFFF"/>
                            </a:gs>
                          </a:gsLst>
                        </a:gradFill>
                        <a:latin typeface="Segoe UI Light"/>
                      </a:rPr>
                      <a:t>F</a:t>
                    </a:r>
                  </a:p>
                </p:txBody>
              </p:sp>
              <p:sp>
                <p:nvSpPr>
                  <p:cNvPr id="551"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2"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3"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4"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5"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56"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548"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3" name="Group 792"/>
            <p:cNvGrpSpPr/>
            <p:nvPr/>
          </p:nvGrpSpPr>
          <p:grpSpPr>
            <a:xfrm>
              <a:off x="8504152" y="1206391"/>
              <a:ext cx="1227629" cy="1704365"/>
              <a:chOff x="8504152" y="1206391"/>
              <a:chExt cx="1227629" cy="1704365"/>
            </a:xfrm>
          </p:grpSpPr>
          <p:sp>
            <p:nvSpPr>
              <p:cNvPr id="147" name="Rectangle 146"/>
              <p:cNvSpPr/>
              <p:nvPr/>
            </p:nvSpPr>
            <p:spPr bwMode="auto">
              <a:xfrm>
                <a:off x="8563214" y="2414515"/>
                <a:ext cx="1109505"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Most memory </a:t>
                </a:r>
                <a:b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fastest CPUs</a:t>
                </a:r>
              </a:p>
            </p:txBody>
          </p:sp>
          <p:grpSp>
            <p:nvGrpSpPr>
              <p:cNvPr id="590" name="Group 589"/>
              <p:cNvGrpSpPr/>
              <p:nvPr/>
            </p:nvGrpSpPr>
            <p:grpSpPr>
              <a:xfrm>
                <a:off x="8504152" y="1206391"/>
                <a:ext cx="1227629" cy="1015299"/>
                <a:chOff x="421481" y="1355947"/>
                <a:chExt cx="1424931" cy="1178476"/>
              </a:xfrm>
            </p:grpSpPr>
            <p:grpSp>
              <p:nvGrpSpPr>
                <p:cNvPr id="591" name="Group 590"/>
                <p:cNvGrpSpPr/>
                <p:nvPr/>
              </p:nvGrpSpPr>
              <p:grpSpPr>
                <a:xfrm>
                  <a:off x="1086419" y="1355947"/>
                  <a:ext cx="759993" cy="1176095"/>
                  <a:chOff x="-853942" y="-1389063"/>
                  <a:chExt cx="350838" cy="542925"/>
                </a:xfrm>
              </p:grpSpPr>
              <p:sp>
                <p:nvSpPr>
                  <p:cNvPr id="602"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3"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4"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5"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6"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7"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8"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9"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0"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1"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2"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3"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4"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5"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6"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7"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8"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19"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0"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1"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2"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3"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4"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5"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6"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7"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8"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29"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0"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1"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2"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3"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34"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592" name="Group 591"/>
                <p:cNvGrpSpPr/>
                <p:nvPr/>
              </p:nvGrpSpPr>
              <p:grpSpPr>
                <a:xfrm>
                  <a:off x="646477" y="1714313"/>
                  <a:ext cx="987059" cy="820110"/>
                  <a:chOff x="679816" y="1819155"/>
                  <a:chExt cx="852276" cy="708124"/>
                </a:xfrm>
              </p:grpSpPr>
              <p:sp>
                <p:nvSpPr>
                  <p:cNvPr id="594"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95" name="Rectangle 136"/>
                  <p:cNvSpPr>
                    <a:spLocks noChangeArrowheads="1"/>
                  </p:cNvSpPr>
                  <p:nvPr/>
                </p:nvSpPr>
                <p:spPr bwMode="auto">
                  <a:xfrm>
                    <a:off x="698783" y="1839387"/>
                    <a:ext cx="811812" cy="457751"/>
                  </a:xfrm>
                  <a:prstGeom prst="rect">
                    <a:avLst/>
                  </a:prstGeom>
                  <a:solidFill>
                    <a:schemeClr val="bg2">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gradFill>
                          <a:gsLst>
                            <a:gs pos="1250">
                              <a:srgbClr val="FFFFFF"/>
                            </a:gs>
                            <a:gs pos="100000">
                              <a:srgbClr val="FFFFFF"/>
                            </a:gs>
                          </a:gsLst>
                          <a:lin ang="5400000" scaled="0"/>
                        </a:gradFill>
                        <a:latin typeface="Segoe UI Light"/>
                      </a:rPr>
                      <a:t>G</a:t>
                    </a:r>
                  </a:p>
                </p:txBody>
              </p:sp>
              <p:sp>
                <p:nvSpPr>
                  <p:cNvPr id="596"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97"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98"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599"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0"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01"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593"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grpSp>
        <p:nvGrpSpPr>
          <p:cNvPr id="2" name="Group 1" hidden="1"/>
          <p:cNvGrpSpPr/>
          <p:nvPr/>
        </p:nvGrpSpPr>
        <p:grpSpPr>
          <a:xfrm>
            <a:off x="1494364" y="2954235"/>
            <a:ext cx="9827862" cy="2812236"/>
            <a:chOff x="1493693" y="2954157"/>
            <a:chExt cx="9829257" cy="2812635"/>
          </a:xfrm>
        </p:grpSpPr>
        <p:sp>
          <p:nvSpPr>
            <p:cNvPr id="183" name="Rectangle 182"/>
            <p:cNvSpPr/>
            <p:nvPr/>
          </p:nvSpPr>
          <p:spPr bwMode="auto">
            <a:xfrm>
              <a:off x="6488730" y="4517263"/>
              <a:ext cx="2667302" cy="12495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NVIDIA Tesla accelerated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platform and GRID 2.0</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Supports RDMA</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For Compute and Graphics intensive workloads</a:t>
              </a:r>
            </a:p>
            <a:p>
              <a:pPr algn="ctr" defTabSz="932114">
                <a:lnSpc>
                  <a:spcPct val="90000"/>
                </a:lnSpc>
                <a:spcAft>
                  <a:spcPts val="400"/>
                </a:spcAft>
                <a:defRPr/>
              </a:pPr>
              <a:endPar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endParaRPr>
            </a:p>
          </p:txBody>
        </p:sp>
        <p:sp>
          <p:nvSpPr>
            <p:cNvPr id="184" name="Rectangle 183"/>
            <p:cNvSpPr/>
            <p:nvPr/>
          </p:nvSpPr>
          <p:spPr bwMode="auto">
            <a:xfrm>
              <a:off x="9128390" y="4517263"/>
              <a:ext cx="2194560" cy="948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Available with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G and D series</a:t>
              </a:r>
            </a:p>
          </p:txBody>
        </p:sp>
        <p:sp>
          <p:nvSpPr>
            <p:cNvPr id="185" name="Rectangle 184"/>
            <p:cNvSpPr/>
            <p:nvPr/>
          </p:nvSpPr>
          <p:spPr bwMode="auto">
            <a:xfrm>
              <a:off x="4099722" y="4517263"/>
              <a:ext cx="2262978" cy="12495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Based on Intel Xeon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E5 processor</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Supports 8GB RAM and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768 GB to 6TB SSD</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For Low latency, Storage Optimized workloads</a:t>
              </a:r>
            </a:p>
            <a:p>
              <a:pPr algn="ctr" defTabSz="932114">
                <a:lnSpc>
                  <a:spcPct val="90000"/>
                </a:lnSpc>
                <a:spcAft>
                  <a:spcPts val="400"/>
                </a:spcAft>
                <a:defRPr/>
              </a:pPr>
              <a:endPar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endParaRPr>
            </a:p>
            <a:p>
              <a:pPr algn="ctr" defTabSz="932114">
                <a:lnSpc>
                  <a:spcPct val="90000"/>
                </a:lnSpc>
                <a:spcAft>
                  <a:spcPts val="400"/>
                </a:spcAft>
                <a:defRPr/>
              </a:pPr>
              <a:endParaRPr lang="en-US" kern="0" dirty="0">
                <a:solidFill>
                  <a:sysClr val="windowText" lastClr="000000"/>
                </a:solidFill>
                <a:latin typeface="Segoe UI Light"/>
              </a:endParaRPr>
            </a:p>
          </p:txBody>
        </p:sp>
        <p:sp>
          <p:nvSpPr>
            <p:cNvPr id="186" name="Rectangle 185"/>
            <p:cNvSpPr/>
            <p:nvPr/>
          </p:nvSpPr>
          <p:spPr bwMode="auto">
            <a:xfrm>
              <a:off x="1493693" y="4517263"/>
              <a:ext cx="2292696" cy="1108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Fastest VMs on Azure with Intel Haswell E5 processor</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Supports RDMA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and high memory</a:t>
              </a:r>
            </a:p>
            <a:p>
              <a:pPr algn="ctr" defTabSz="932114">
                <a:lnSpc>
                  <a:spcPct val="90000"/>
                </a:lnSpc>
                <a:spcAft>
                  <a:spcPts val="400"/>
                </a:spcAft>
                <a:defRPr/>
              </a:pP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For high performance, </a:t>
              </a:r>
              <a:b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br>
              <a:r>
                <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rPr>
                <a:t>fluid dynamics</a:t>
              </a:r>
            </a:p>
            <a:p>
              <a:pPr algn="ctr" defTabSz="932114">
                <a:lnSpc>
                  <a:spcPct val="90000"/>
                </a:lnSpc>
                <a:spcAft>
                  <a:spcPts val="400"/>
                </a:spcAft>
                <a:defRPr/>
              </a:pPr>
              <a:endParaRPr lang="en-US" sz="1199" kern="0" dirty="0">
                <a:gradFill>
                  <a:gsLst>
                    <a:gs pos="1250">
                      <a:srgbClr val="0072C6">
                        <a:lumMod val="90000"/>
                      </a:srgbClr>
                    </a:gs>
                    <a:gs pos="69000">
                      <a:srgbClr val="0072C6">
                        <a:lumMod val="90000"/>
                      </a:srgbClr>
                    </a:gs>
                  </a:gsLst>
                  <a:lin ang="5400000" scaled="0"/>
                </a:gradFill>
                <a:latin typeface="Segoe UI Light"/>
                <a:ea typeface="Segoe UI" pitchFamily="34" charset="0"/>
                <a:cs typeface="Segoe UI" pitchFamily="34" charset="0"/>
              </a:endParaRPr>
            </a:p>
          </p:txBody>
        </p:sp>
        <p:grpSp>
          <p:nvGrpSpPr>
            <p:cNvPr id="799" name="Group 798"/>
            <p:cNvGrpSpPr/>
            <p:nvPr/>
          </p:nvGrpSpPr>
          <p:grpSpPr>
            <a:xfrm>
              <a:off x="1984432" y="2954157"/>
              <a:ext cx="1311218" cy="1699926"/>
              <a:chOff x="1984432" y="2954157"/>
              <a:chExt cx="1311218" cy="1699926"/>
            </a:xfrm>
          </p:grpSpPr>
          <p:sp>
            <p:nvSpPr>
              <p:cNvPr id="38" name="Rectangle 37"/>
              <p:cNvSpPr/>
              <p:nvPr/>
            </p:nvSpPr>
            <p:spPr bwMode="auto">
              <a:xfrm>
                <a:off x="1984432" y="4157842"/>
                <a:ext cx="13112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 </a:t>
                </a:r>
                <a:b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Performance VMs</a:t>
                </a:r>
              </a:p>
            </p:txBody>
          </p:sp>
          <p:grpSp>
            <p:nvGrpSpPr>
              <p:cNvPr id="635" name="Group 634"/>
              <p:cNvGrpSpPr/>
              <p:nvPr/>
            </p:nvGrpSpPr>
            <p:grpSpPr>
              <a:xfrm>
                <a:off x="2026227" y="2954157"/>
                <a:ext cx="1227629" cy="1015299"/>
                <a:chOff x="421481" y="1355947"/>
                <a:chExt cx="1424931" cy="1178476"/>
              </a:xfrm>
            </p:grpSpPr>
            <p:grpSp>
              <p:nvGrpSpPr>
                <p:cNvPr id="636" name="Group 635"/>
                <p:cNvGrpSpPr/>
                <p:nvPr/>
              </p:nvGrpSpPr>
              <p:grpSpPr>
                <a:xfrm>
                  <a:off x="1086419" y="1355947"/>
                  <a:ext cx="759993" cy="1176095"/>
                  <a:chOff x="-853942" y="-1389063"/>
                  <a:chExt cx="350838" cy="542925"/>
                </a:xfrm>
              </p:grpSpPr>
              <p:sp>
                <p:nvSpPr>
                  <p:cNvPr id="647"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8"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9"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0"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1"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2"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3"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4"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5"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6"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7"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8"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59"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0"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1"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2"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3"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4"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5"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6"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7"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8"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69"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0"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1"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2"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3"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4"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5"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6"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7"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8"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79"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637" name="Group 636"/>
                <p:cNvGrpSpPr/>
                <p:nvPr/>
              </p:nvGrpSpPr>
              <p:grpSpPr>
                <a:xfrm>
                  <a:off x="646477" y="1714313"/>
                  <a:ext cx="987059" cy="820110"/>
                  <a:chOff x="679816" y="1819155"/>
                  <a:chExt cx="852276" cy="708124"/>
                </a:xfrm>
              </p:grpSpPr>
              <p:sp>
                <p:nvSpPr>
                  <p:cNvPr id="639"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0" name="Rectangle 136"/>
                  <p:cNvSpPr>
                    <a:spLocks noChangeArrowheads="1"/>
                  </p:cNvSpPr>
                  <p:nvPr/>
                </p:nvSpPr>
                <p:spPr bwMode="auto">
                  <a:xfrm>
                    <a:off x="698783" y="1839387"/>
                    <a:ext cx="811812" cy="45775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solidFill>
                          <a:sysClr val="windowText" lastClr="000000"/>
                        </a:solidFill>
                        <a:latin typeface="Segoe UI Light"/>
                      </a:rPr>
                      <a:t>H</a:t>
                    </a:r>
                  </a:p>
                </p:txBody>
              </p:sp>
              <p:sp>
                <p:nvSpPr>
                  <p:cNvPr id="641"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2"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3"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4"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5"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46"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638"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8" name="Group 797"/>
            <p:cNvGrpSpPr/>
            <p:nvPr/>
          </p:nvGrpSpPr>
          <p:grpSpPr>
            <a:xfrm>
              <a:off x="4595022" y="2954157"/>
              <a:ext cx="1272378" cy="1699926"/>
              <a:chOff x="4595022" y="2954157"/>
              <a:chExt cx="1272378" cy="1699926"/>
            </a:xfrm>
          </p:grpSpPr>
          <p:sp>
            <p:nvSpPr>
              <p:cNvPr id="54" name="Rectangle 53"/>
              <p:cNvSpPr/>
              <p:nvPr/>
            </p:nvSpPr>
            <p:spPr bwMode="auto">
              <a:xfrm>
                <a:off x="4595022" y="4157842"/>
                <a:ext cx="1272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 </a:t>
                </a:r>
                <a:b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grpSp>
            <p:nvGrpSpPr>
              <p:cNvPr id="680" name="Group 679"/>
              <p:cNvGrpSpPr/>
              <p:nvPr/>
            </p:nvGrpSpPr>
            <p:grpSpPr>
              <a:xfrm>
                <a:off x="4617397" y="2954157"/>
                <a:ext cx="1227629" cy="1015299"/>
                <a:chOff x="421481" y="1355947"/>
                <a:chExt cx="1424931" cy="1178476"/>
              </a:xfrm>
            </p:grpSpPr>
            <p:grpSp>
              <p:nvGrpSpPr>
                <p:cNvPr id="681" name="Group 680"/>
                <p:cNvGrpSpPr/>
                <p:nvPr/>
              </p:nvGrpSpPr>
              <p:grpSpPr>
                <a:xfrm>
                  <a:off x="1086419" y="1355947"/>
                  <a:ext cx="759993" cy="1176095"/>
                  <a:chOff x="-853942" y="-1389063"/>
                  <a:chExt cx="350838" cy="542925"/>
                </a:xfrm>
              </p:grpSpPr>
              <p:sp>
                <p:nvSpPr>
                  <p:cNvPr id="692"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3"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4"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5"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6"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7"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8"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9"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0"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1"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2"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3"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4"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5"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6"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7"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8"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09"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0"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1"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2"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3"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4"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5"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6"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7"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8"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19"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0"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1"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2"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3"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24"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682" name="Group 681"/>
                <p:cNvGrpSpPr/>
                <p:nvPr/>
              </p:nvGrpSpPr>
              <p:grpSpPr>
                <a:xfrm>
                  <a:off x="646477" y="1714313"/>
                  <a:ext cx="987059" cy="820110"/>
                  <a:chOff x="679816" y="1819155"/>
                  <a:chExt cx="852276" cy="708124"/>
                </a:xfrm>
              </p:grpSpPr>
              <p:sp>
                <p:nvSpPr>
                  <p:cNvPr id="684"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85" name="Rectangle 136"/>
                  <p:cNvSpPr>
                    <a:spLocks noChangeArrowheads="1"/>
                  </p:cNvSpPr>
                  <p:nvPr/>
                </p:nvSpPr>
                <p:spPr bwMode="auto">
                  <a:xfrm>
                    <a:off x="698783" y="1839387"/>
                    <a:ext cx="811812" cy="45775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solidFill>
                          <a:sysClr val="windowText" lastClr="000000"/>
                        </a:solidFill>
                        <a:latin typeface="Segoe UI Light"/>
                      </a:rPr>
                      <a:t>L</a:t>
                    </a:r>
                  </a:p>
                </p:txBody>
              </p:sp>
              <p:sp>
                <p:nvSpPr>
                  <p:cNvPr id="686"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87"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88"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89"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0"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691"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683"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nvGrpSpPr>
            <p:cNvPr id="791" name="Group 790"/>
            <p:cNvGrpSpPr/>
            <p:nvPr/>
          </p:nvGrpSpPr>
          <p:grpSpPr>
            <a:xfrm>
              <a:off x="9799736" y="2955334"/>
              <a:ext cx="934958" cy="1600912"/>
              <a:chOff x="9799736" y="2955334"/>
              <a:chExt cx="934958" cy="1600912"/>
            </a:xfrm>
          </p:grpSpPr>
          <p:grpSp>
            <p:nvGrpSpPr>
              <p:cNvPr id="770" name="Group 769"/>
              <p:cNvGrpSpPr/>
              <p:nvPr/>
            </p:nvGrpSpPr>
            <p:grpSpPr>
              <a:xfrm>
                <a:off x="9799736" y="2955334"/>
                <a:ext cx="934958" cy="1025766"/>
                <a:chOff x="9264169" y="3168861"/>
                <a:chExt cx="1048453" cy="1150283"/>
              </a:xfrm>
            </p:grpSpPr>
            <p:grpSp>
              <p:nvGrpSpPr>
                <p:cNvPr id="359" name="Group 358"/>
                <p:cNvGrpSpPr/>
                <p:nvPr/>
              </p:nvGrpSpPr>
              <p:grpSpPr>
                <a:xfrm>
                  <a:off x="9369060" y="3168861"/>
                  <a:ext cx="838673" cy="860859"/>
                  <a:chOff x="-1455738" y="922338"/>
                  <a:chExt cx="300038" cy="307975"/>
                </a:xfrm>
              </p:grpSpPr>
              <p:sp>
                <p:nvSpPr>
                  <p:cNvPr id="34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7"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358"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pic>
              <p:nvPicPr>
                <p:cNvPr id="360" name="Picture 359"/>
                <p:cNvPicPr>
                  <a:picLocks noChangeAspect="1"/>
                </p:cNvPicPr>
                <p:nvPr/>
              </p:nvPicPr>
              <p:blipFill>
                <a:blip r:embed="rId4"/>
                <a:stretch>
                  <a:fillRect/>
                </a:stretch>
              </p:blipFill>
              <p:spPr>
                <a:xfrm>
                  <a:off x="9264169" y="4013345"/>
                  <a:ext cx="1048453" cy="305799"/>
                </a:xfrm>
                <a:prstGeom prst="rect">
                  <a:avLst/>
                </a:prstGeom>
              </p:spPr>
            </p:pic>
          </p:grpSp>
          <p:sp>
            <p:nvSpPr>
              <p:cNvPr id="176" name="Rectangle 175"/>
              <p:cNvSpPr/>
              <p:nvPr/>
            </p:nvSpPr>
            <p:spPr bwMode="auto">
              <a:xfrm>
                <a:off x="9815767" y="4157842"/>
                <a:ext cx="902896" cy="398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SAP HANA</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sizes</a:t>
                </a:r>
              </a:p>
            </p:txBody>
          </p:sp>
        </p:grpSp>
        <p:grpSp>
          <p:nvGrpSpPr>
            <p:cNvPr id="800" name="Group 799"/>
            <p:cNvGrpSpPr/>
            <p:nvPr/>
          </p:nvGrpSpPr>
          <p:grpSpPr>
            <a:xfrm>
              <a:off x="7208567" y="2954157"/>
              <a:ext cx="1227629" cy="1699926"/>
              <a:chOff x="7208567" y="2954157"/>
              <a:chExt cx="1227629" cy="1699926"/>
            </a:xfrm>
          </p:grpSpPr>
          <p:sp>
            <p:nvSpPr>
              <p:cNvPr id="62" name="Rectangle 61"/>
              <p:cNvSpPr/>
              <p:nvPr/>
            </p:nvSpPr>
            <p:spPr bwMode="auto">
              <a:xfrm>
                <a:off x="7331185" y="4157842"/>
                <a:ext cx="98158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GPU-enabled </a:t>
                </a:r>
                <a:b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1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grpSp>
            <p:nvGrpSpPr>
              <p:cNvPr id="725" name="Group 724"/>
              <p:cNvGrpSpPr/>
              <p:nvPr/>
            </p:nvGrpSpPr>
            <p:grpSpPr>
              <a:xfrm>
                <a:off x="7208567" y="2954157"/>
                <a:ext cx="1227629" cy="1015299"/>
                <a:chOff x="421481" y="1355947"/>
                <a:chExt cx="1424931" cy="1178476"/>
              </a:xfrm>
            </p:grpSpPr>
            <p:grpSp>
              <p:nvGrpSpPr>
                <p:cNvPr id="726" name="Group 725"/>
                <p:cNvGrpSpPr/>
                <p:nvPr/>
              </p:nvGrpSpPr>
              <p:grpSpPr>
                <a:xfrm>
                  <a:off x="1086419" y="1355947"/>
                  <a:ext cx="759993" cy="1176095"/>
                  <a:chOff x="-853942" y="-1389063"/>
                  <a:chExt cx="350838" cy="542925"/>
                </a:xfrm>
              </p:grpSpPr>
              <p:sp>
                <p:nvSpPr>
                  <p:cNvPr id="737" name="Rectangle 67"/>
                  <p:cNvSpPr>
                    <a:spLocks noChangeArrowheads="1"/>
                  </p:cNvSpPr>
                  <p:nvPr/>
                </p:nvSpPr>
                <p:spPr bwMode="auto">
                  <a:xfrm>
                    <a:off x="-853942" y="-1389063"/>
                    <a:ext cx="350838" cy="542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8" name="Rectangle 68"/>
                  <p:cNvSpPr>
                    <a:spLocks noChangeArrowheads="1"/>
                  </p:cNvSpPr>
                  <p:nvPr/>
                </p:nvSpPr>
                <p:spPr bwMode="auto">
                  <a:xfrm>
                    <a:off x="-831717" y="-136525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9" name="Rectangle 69"/>
                  <p:cNvSpPr>
                    <a:spLocks noChangeArrowheads="1"/>
                  </p:cNvSpPr>
                  <p:nvPr/>
                </p:nvSpPr>
                <p:spPr bwMode="auto">
                  <a:xfrm>
                    <a:off x="-81901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0" name="Rectangle 70"/>
                  <p:cNvSpPr>
                    <a:spLocks noChangeArrowheads="1"/>
                  </p:cNvSpPr>
                  <p:nvPr/>
                </p:nvSpPr>
                <p:spPr bwMode="auto">
                  <a:xfrm>
                    <a:off x="-801555"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1" name="Rectangle 71"/>
                  <p:cNvSpPr>
                    <a:spLocks noChangeArrowheads="1"/>
                  </p:cNvSpPr>
                  <p:nvPr/>
                </p:nvSpPr>
                <p:spPr bwMode="auto">
                  <a:xfrm>
                    <a:off x="-78091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2" name="Rectangle 72"/>
                  <p:cNvSpPr>
                    <a:spLocks noChangeArrowheads="1"/>
                  </p:cNvSpPr>
                  <p:nvPr/>
                </p:nvSpPr>
                <p:spPr bwMode="auto">
                  <a:xfrm>
                    <a:off x="-761867"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3" name="Rectangle 73"/>
                  <p:cNvSpPr>
                    <a:spLocks noChangeArrowheads="1"/>
                  </p:cNvSpPr>
                  <p:nvPr/>
                </p:nvSpPr>
                <p:spPr bwMode="auto">
                  <a:xfrm>
                    <a:off x="-741230" y="-1349376"/>
                    <a:ext cx="9525"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4" name="Rectangle 74"/>
                  <p:cNvSpPr>
                    <a:spLocks noChangeArrowheads="1"/>
                  </p:cNvSpPr>
                  <p:nvPr/>
                </p:nvSpPr>
                <p:spPr bwMode="auto">
                  <a:xfrm>
                    <a:off x="-723767" y="-1349376"/>
                    <a:ext cx="11113" cy="571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5" name="Oval 75"/>
                  <p:cNvSpPr>
                    <a:spLocks noChangeArrowheads="1"/>
                  </p:cNvSpPr>
                  <p:nvPr/>
                </p:nvSpPr>
                <p:spPr bwMode="auto">
                  <a:xfrm>
                    <a:off x="-576130" y="-133191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6" name="Rectangle 76"/>
                  <p:cNvSpPr>
                    <a:spLocks noChangeArrowheads="1"/>
                  </p:cNvSpPr>
                  <p:nvPr/>
                </p:nvSpPr>
                <p:spPr bwMode="auto">
                  <a:xfrm>
                    <a:off x="-831717" y="-12541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7" name="Rectangle 77"/>
                  <p:cNvSpPr>
                    <a:spLocks noChangeArrowheads="1"/>
                  </p:cNvSpPr>
                  <p:nvPr/>
                </p:nvSpPr>
                <p:spPr bwMode="auto">
                  <a:xfrm>
                    <a:off x="-81901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8" name="Rectangle 78"/>
                  <p:cNvSpPr>
                    <a:spLocks noChangeArrowheads="1"/>
                  </p:cNvSpPr>
                  <p:nvPr/>
                </p:nvSpPr>
                <p:spPr bwMode="auto">
                  <a:xfrm>
                    <a:off x="-801555"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49" name="Rectangle 79"/>
                  <p:cNvSpPr>
                    <a:spLocks noChangeArrowheads="1"/>
                  </p:cNvSpPr>
                  <p:nvPr/>
                </p:nvSpPr>
                <p:spPr bwMode="auto">
                  <a:xfrm>
                    <a:off x="-78091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0" name="Rectangle 80"/>
                  <p:cNvSpPr>
                    <a:spLocks noChangeArrowheads="1"/>
                  </p:cNvSpPr>
                  <p:nvPr/>
                </p:nvSpPr>
                <p:spPr bwMode="auto">
                  <a:xfrm>
                    <a:off x="-761867"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1" name="Rectangle 81"/>
                  <p:cNvSpPr>
                    <a:spLocks noChangeArrowheads="1"/>
                  </p:cNvSpPr>
                  <p:nvPr/>
                </p:nvSpPr>
                <p:spPr bwMode="auto">
                  <a:xfrm>
                    <a:off x="-741230" y="-1238251"/>
                    <a:ext cx="9525"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2" name="Rectangle 82"/>
                  <p:cNvSpPr>
                    <a:spLocks noChangeArrowheads="1"/>
                  </p:cNvSpPr>
                  <p:nvPr/>
                </p:nvSpPr>
                <p:spPr bwMode="auto">
                  <a:xfrm>
                    <a:off x="-723767" y="-1238251"/>
                    <a:ext cx="11113" cy="60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3" name="Oval 83"/>
                  <p:cNvSpPr>
                    <a:spLocks noChangeArrowheads="1"/>
                  </p:cNvSpPr>
                  <p:nvPr/>
                </p:nvSpPr>
                <p:spPr bwMode="auto">
                  <a:xfrm>
                    <a:off x="-576130" y="-12207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4" name="Rectangle 84"/>
                  <p:cNvSpPr>
                    <a:spLocks noChangeArrowheads="1"/>
                  </p:cNvSpPr>
                  <p:nvPr/>
                </p:nvSpPr>
                <p:spPr bwMode="auto">
                  <a:xfrm>
                    <a:off x="-831717" y="-1139826"/>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5" name="Rectangle 85"/>
                  <p:cNvSpPr>
                    <a:spLocks noChangeArrowheads="1"/>
                  </p:cNvSpPr>
                  <p:nvPr/>
                </p:nvSpPr>
                <p:spPr bwMode="auto">
                  <a:xfrm>
                    <a:off x="-81901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6" name="Rectangle 86"/>
                  <p:cNvSpPr>
                    <a:spLocks noChangeArrowheads="1"/>
                  </p:cNvSpPr>
                  <p:nvPr/>
                </p:nvSpPr>
                <p:spPr bwMode="auto">
                  <a:xfrm>
                    <a:off x="-801555"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7" name="Rectangle 87"/>
                  <p:cNvSpPr>
                    <a:spLocks noChangeArrowheads="1"/>
                  </p:cNvSpPr>
                  <p:nvPr/>
                </p:nvSpPr>
                <p:spPr bwMode="auto">
                  <a:xfrm>
                    <a:off x="-78091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8" name="Rectangle 88"/>
                  <p:cNvSpPr>
                    <a:spLocks noChangeArrowheads="1"/>
                  </p:cNvSpPr>
                  <p:nvPr/>
                </p:nvSpPr>
                <p:spPr bwMode="auto">
                  <a:xfrm>
                    <a:off x="-761867"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59" name="Rectangle 89"/>
                  <p:cNvSpPr>
                    <a:spLocks noChangeArrowheads="1"/>
                  </p:cNvSpPr>
                  <p:nvPr/>
                </p:nvSpPr>
                <p:spPr bwMode="auto">
                  <a:xfrm>
                    <a:off x="-741230" y="-1125538"/>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0" name="Rectangle 90"/>
                  <p:cNvSpPr>
                    <a:spLocks noChangeArrowheads="1"/>
                  </p:cNvSpPr>
                  <p:nvPr/>
                </p:nvSpPr>
                <p:spPr bwMode="auto">
                  <a:xfrm>
                    <a:off x="-723767" y="-1125538"/>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1" name="Oval 91"/>
                  <p:cNvSpPr>
                    <a:spLocks noChangeArrowheads="1"/>
                  </p:cNvSpPr>
                  <p:nvPr/>
                </p:nvSpPr>
                <p:spPr bwMode="auto">
                  <a:xfrm>
                    <a:off x="-576130" y="-1106488"/>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2" name="Rectangle 92"/>
                  <p:cNvSpPr>
                    <a:spLocks noChangeArrowheads="1"/>
                  </p:cNvSpPr>
                  <p:nvPr/>
                </p:nvSpPr>
                <p:spPr bwMode="auto">
                  <a:xfrm>
                    <a:off x="-831717" y="-1028701"/>
                    <a:ext cx="306388" cy="88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3" name="Rectangle 93"/>
                  <p:cNvSpPr>
                    <a:spLocks noChangeArrowheads="1"/>
                  </p:cNvSpPr>
                  <p:nvPr/>
                </p:nvSpPr>
                <p:spPr bwMode="auto">
                  <a:xfrm>
                    <a:off x="-81901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4" name="Rectangle 94"/>
                  <p:cNvSpPr>
                    <a:spLocks noChangeArrowheads="1"/>
                  </p:cNvSpPr>
                  <p:nvPr/>
                </p:nvSpPr>
                <p:spPr bwMode="auto">
                  <a:xfrm>
                    <a:off x="-801555"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5" name="Rectangle 95"/>
                  <p:cNvSpPr>
                    <a:spLocks noChangeArrowheads="1"/>
                  </p:cNvSpPr>
                  <p:nvPr/>
                </p:nvSpPr>
                <p:spPr bwMode="auto">
                  <a:xfrm>
                    <a:off x="-78091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6" name="Rectangle 96"/>
                  <p:cNvSpPr>
                    <a:spLocks noChangeArrowheads="1"/>
                  </p:cNvSpPr>
                  <p:nvPr/>
                </p:nvSpPr>
                <p:spPr bwMode="auto">
                  <a:xfrm>
                    <a:off x="-761867"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7" name="Rectangle 97"/>
                  <p:cNvSpPr>
                    <a:spLocks noChangeArrowheads="1"/>
                  </p:cNvSpPr>
                  <p:nvPr/>
                </p:nvSpPr>
                <p:spPr bwMode="auto">
                  <a:xfrm>
                    <a:off x="-741230" y="-1014413"/>
                    <a:ext cx="9525"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8" name="Rectangle 98"/>
                  <p:cNvSpPr>
                    <a:spLocks noChangeArrowheads="1"/>
                  </p:cNvSpPr>
                  <p:nvPr/>
                </p:nvSpPr>
                <p:spPr bwMode="auto">
                  <a:xfrm>
                    <a:off x="-723767" y="-1014413"/>
                    <a:ext cx="11113" cy="587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69" name="Oval 99"/>
                  <p:cNvSpPr>
                    <a:spLocks noChangeArrowheads="1"/>
                  </p:cNvSpPr>
                  <p:nvPr/>
                </p:nvSpPr>
                <p:spPr bwMode="auto">
                  <a:xfrm>
                    <a:off x="-576130" y="-995363"/>
                    <a:ext cx="22225" cy="222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nvGrpSpPr>
                <p:cNvPr id="727" name="Group 726"/>
                <p:cNvGrpSpPr/>
                <p:nvPr/>
              </p:nvGrpSpPr>
              <p:grpSpPr>
                <a:xfrm>
                  <a:off x="646477" y="1714313"/>
                  <a:ext cx="987059" cy="820110"/>
                  <a:chOff x="679816" y="1819155"/>
                  <a:chExt cx="852276" cy="708124"/>
                </a:xfrm>
              </p:grpSpPr>
              <p:sp>
                <p:nvSpPr>
                  <p:cNvPr id="729" name="Freeform 135"/>
                  <p:cNvSpPr>
                    <a:spLocks/>
                  </p:cNvSpPr>
                  <p:nvPr/>
                </p:nvSpPr>
                <p:spPr bwMode="auto">
                  <a:xfrm>
                    <a:off x="679816" y="1819155"/>
                    <a:ext cx="852276" cy="642369"/>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0" name="Rectangle 136"/>
                  <p:cNvSpPr>
                    <a:spLocks noChangeArrowheads="1"/>
                  </p:cNvSpPr>
                  <p:nvPr/>
                </p:nvSpPr>
                <p:spPr bwMode="auto">
                  <a:xfrm>
                    <a:off x="698783" y="1839387"/>
                    <a:ext cx="811812" cy="45775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914224">
                      <a:defRPr/>
                    </a:pPr>
                    <a:r>
                      <a:rPr lang="en-US" sz="2400" b="1" kern="0" dirty="0">
                        <a:solidFill>
                          <a:sysClr val="windowText" lastClr="000000"/>
                        </a:solidFill>
                        <a:latin typeface="Segoe UI Light"/>
                      </a:rPr>
                      <a:t>N</a:t>
                    </a:r>
                  </a:p>
                </p:txBody>
              </p:sp>
              <p:sp>
                <p:nvSpPr>
                  <p:cNvPr id="731" name="Freeform 137"/>
                  <p:cNvSpPr>
                    <a:spLocks/>
                  </p:cNvSpPr>
                  <p:nvPr/>
                </p:nvSpPr>
                <p:spPr bwMode="auto">
                  <a:xfrm>
                    <a:off x="720280" y="2204830"/>
                    <a:ext cx="395790" cy="92309"/>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2" name="Freeform 138"/>
                  <p:cNvSpPr>
                    <a:spLocks/>
                  </p:cNvSpPr>
                  <p:nvPr/>
                </p:nvSpPr>
                <p:spPr bwMode="auto">
                  <a:xfrm>
                    <a:off x="1001622" y="2148687"/>
                    <a:ext cx="508973" cy="148451"/>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3" name="Freeform 139"/>
                  <p:cNvSpPr>
                    <a:spLocks/>
                  </p:cNvSpPr>
                  <p:nvPr/>
                </p:nvSpPr>
                <p:spPr bwMode="auto">
                  <a:xfrm>
                    <a:off x="1136302" y="2218739"/>
                    <a:ext cx="332565" cy="78399"/>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4" name="Freeform 152"/>
                  <p:cNvSpPr>
                    <a:spLocks/>
                  </p:cNvSpPr>
                  <p:nvPr/>
                </p:nvSpPr>
                <p:spPr bwMode="auto">
                  <a:xfrm>
                    <a:off x="1392997" y="2483021"/>
                    <a:ext cx="88515" cy="4425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5" name="Freeform 153"/>
                  <p:cNvSpPr>
                    <a:spLocks/>
                  </p:cNvSpPr>
                  <p:nvPr/>
                </p:nvSpPr>
                <p:spPr bwMode="auto">
                  <a:xfrm>
                    <a:off x="698783" y="2479227"/>
                    <a:ext cx="663865" cy="45522"/>
                  </a:xfrm>
                  <a:custGeom>
                    <a:avLst/>
                    <a:gdLst>
                      <a:gd name="T0" fmla="*/ 525 w 525"/>
                      <a:gd name="T1" fmla="*/ 36 h 36"/>
                      <a:gd name="T2" fmla="*/ 0 w 525"/>
                      <a:gd name="T3" fmla="*/ 36 h 36"/>
                      <a:gd name="T4" fmla="*/ 0 w 525"/>
                      <a:gd name="T5" fmla="*/ 21 h 36"/>
                      <a:gd name="T6" fmla="*/ 55 w 525"/>
                      <a:gd name="T7" fmla="*/ 0 h 36"/>
                      <a:gd name="T8" fmla="*/ 472 w 525"/>
                      <a:gd name="T9" fmla="*/ 0 h 36"/>
                      <a:gd name="T10" fmla="*/ 525 w 525"/>
                      <a:gd name="T11" fmla="*/ 21 h 36"/>
                      <a:gd name="T12" fmla="*/ 525 w 5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25" h="36">
                        <a:moveTo>
                          <a:pt x="525" y="36"/>
                        </a:moveTo>
                        <a:lnTo>
                          <a:pt x="0" y="36"/>
                        </a:lnTo>
                        <a:lnTo>
                          <a:pt x="0" y="21"/>
                        </a:lnTo>
                        <a:lnTo>
                          <a:pt x="55" y="0"/>
                        </a:lnTo>
                        <a:lnTo>
                          <a:pt x="472" y="0"/>
                        </a:lnTo>
                        <a:lnTo>
                          <a:pt x="525" y="21"/>
                        </a:lnTo>
                        <a:lnTo>
                          <a:pt x="525" y="3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sp>
                <p:nvSpPr>
                  <p:cNvPr id="736" name="Freeform 154"/>
                  <p:cNvSpPr>
                    <a:spLocks/>
                  </p:cNvSpPr>
                  <p:nvPr/>
                </p:nvSpPr>
                <p:spPr bwMode="auto">
                  <a:xfrm>
                    <a:off x="1217230" y="2451408"/>
                    <a:ext cx="221289" cy="64490"/>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sp>
              <p:nvSpPr>
                <p:cNvPr id="728" name="Freeform 23"/>
                <p:cNvSpPr>
                  <a:spLocks/>
                </p:cNvSpPr>
                <p:nvPr/>
              </p:nvSpPr>
              <p:spPr bwMode="auto">
                <a:xfrm>
                  <a:off x="421481" y="2070323"/>
                  <a:ext cx="711994" cy="461719"/>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grpSp>
      </p:grpSp>
      <p:sp>
        <p:nvSpPr>
          <p:cNvPr id="771" name="Rectangle 770" hidden="1"/>
          <p:cNvSpPr/>
          <p:nvPr/>
        </p:nvSpPr>
        <p:spPr bwMode="auto">
          <a:xfrm>
            <a:off x="1764" y="5348990"/>
            <a:ext cx="12432948" cy="16524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505" eaLnBrk="0" fontAlgn="base" hangingPunct="0">
              <a:lnSpc>
                <a:spcPct val="90000"/>
              </a:lnSpc>
              <a:spcBef>
                <a:spcPts val="600"/>
              </a:spcBef>
              <a:spcAft>
                <a:spcPct val="0"/>
              </a:spcAft>
              <a:buClr>
                <a:srgbClr val="FFFFFF"/>
              </a:buClr>
              <a:defRPr/>
            </a:pPr>
            <a:endParaRPr lang="en-US" sz="2000" kern="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784" name="Rectangle 783" hidden="1"/>
          <p:cNvSpPr/>
          <p:nvPr/>
        </p:nvSpPr>
        <p:spPr bwMode="auto">
          <a:xfrm>
            <a:off x="1764" y="5468840"/>
            <a:ext cx="12432948" cy="5787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505" eaLnBrk="0" fontAlgn="base" hangingPunct="0">
              <a:lnSpc>
                <a:spcPct val="90000"/>
              </a:lnSpc>
              <a:spcBef>
                <a:spcPts val="600"/>
              </a:spcBef>
              <a:spcAft>
                <a:spcPct val="0"/>
              </a:spcAft>
              <a:buClr>
                <a:srgbClr val="FFFFFF"/>
              </a:buClr>
              <a:defRPr/>
            </a:pPr>
            <a:r>
              <a:rPr lang="en-US" sz="3599" kern="0" dirty="0">
                <a:gradFill>
                  <a:gsLst>
                    <a:gs pos="83000">
                      <a:srgbClr val="FFFFFF"/>
                    </a:gs>
                    <a:gs pos="100000">
                      <a:srgbClr val="FFFFFF"/>
                    </a:gs>
                  </a:gsLst>
                  <a:lin ang="5400000" scaled="1"/>
                </a:gradFill>
                <a:latin typeface="Segoe UI Light"/>
                <a:cs typeface="Segoe UI Semibold" panose="020B0702040204020203" pitchFamily="34" charset="0"/>
              </a:rPr>
              <a:t>Doubling our Compute Instances Portfolio</a:t>
            </a:r>
          </a:p>
        </p:txBody>
      </p:sp>
      <p:sp>
        <p:nvSpPr>
          <p:cNvPr id="785" name="Rectangle 784" hidden="1"/>
          <p:cNvSpPr/>
          <p:nvPr/>
        </p:nvSpPr>
        <p:spPr bwMode="auto">
          <a:xfrm>
            <a:off x="1764" y="6057565"/>
            <a:ext cx="12432948" cy="5787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505" eaLnBrk="0" fontAlgn="base" hangingPunct="0">
              <a:lnSpc>
                <a:spcPct val="90000"/>
              </a:lnSpc>
              <a:spcBef>
                <a:spcPts val="600"/>
              </a:spcBef>
              <a:spcAft>
                <a:spcPct val="0"/>
              </a:spcAft>
              <a:buClr>
                <a:srgbClr val="FFFFFF"/>
              </a:buClr>
              <a:defRPr/>
            </a:pPr>
            <a:r>
              <a:rPr lang="en-US" sz="3599" kern="0" dirty="0">
                <a:gradFill>
                  <a:gsLst>
                    <a:gs pos="83000">
                      <a:srgbClr val="FFFFFF"/>
                    </a:gs>
                    <a:gs pos="100000">
                      <a:srgbClr val="FFFFFF"/>
                    </a:gs>
                  </a:gsLst>
                  <a:lin ang="5400000" scaled="1"/>
                </a:gradFill>
                <a:latin typeface="Segoe UI Light"/>
                <a:cs typeface="Segoe UI Semibold" panose="020B0702040204020203" pitchFamily="34" charset="0"/>
              </a:rPr>
              <a:t>Largest machines supporting Enterprise grade workloads</a:t>
            </a:r>
          </a:p>
        </p:txBody>
      </p:sp>
      <p:grpSp>
        <p:nvGrpSpPr>
          <p:cNvPr id="5" name="Group 4" hidden="1"/>
          <p:cNvGrpSpPr/>
          <p:nvPr/>
        </p:nvGrpSpPr>
        <p:grpSpPr>
          <a:xfrm>
            <a:off x="445125" y="295016"/>
            <a:ext cx="1214655" cy="6605085"/>
            <a:chOff x="444306" y="294561"/>
            <a:chExt cx="1214827" cy="6606022"/>
          </a:xfrm>
        </p:grpSpPr>
        <p:grpSp>
          <p:nvGrpSpPr>
            <p:cNvPr id="446" name="Group 445"/>
            <p:cNvGrpSpPr/>
            <p:nvPr/>
          </p:nvGrpSpPr>
          <p:grpSpPr>
            <a:xfrm>
              <a:off x="444306" y="294561"/>
              <a:ext cx="1214827" cy="1252972"/>
              <a:chOff x="475942" y="2481036"/>
              <a:chExt cx="2055888" cy="2120443"/>
            </a:xfrm>
          </p:grpSpPr>
          <p:sp>
            <p:nvSpPr>
              <p:cNvPr id="447" name="Rectangle 446"/>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48" name="Group 447"/>
              <p:cNvGrpSpPr/>
              <p:nvPr/>
            </p:nvGrpSpPr>
            <p:grpSpPr>
              <a:xfrm>
                <a:off x="475942" y="2481036"/>
                <a:ext cx="2055888" cy="1333217"/>
                <a:chOff x="5996265" y="2452573"/>
                <a:chExt cx="2055888" cy="1333217"/>
              </a:xfrm>
            </p:grpSpPr>
            <p:sp>
              <p:nvSpPr>
                <p:cNvPr id="449"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50" name="Group 449"/>
                <p:cNvGrpSpPr/>
                <p:nvPr/>
              </p:nvGrpSpPr>
              <p:grpSpPr>
                <a:xfrm>
                  <a:off x="6468553" y="2746939"/>
                  <a:ext cx="1111312" cy="1038851"/>
                  <a:chOff x="6468553" y="2746939"/>
                  <a:chExt cx="1111312" cy="1038851"/>
                </a:xfrm>
              </p:grpSpPr>
              <p:grpSp>
                <p:nvGrpSpPr>
                  <p:cNvPr id="451" name="Group 450"/>
                  <p:cNvGrpSpPr/>
                  <p:nvPr/>
                </p:nvGrpSpPr>
                <p:grpSpPr>
                  <a:xfrm>
                    <a:off x="6468553" y="2746939"/>
                    <a:ext cx="1111312" cy="1038851"/>
                    <a:chOff x="7132637" y="1006524"/>
                    <a:chExt cx="4304244" cy="4014739"/>
                  </a:xfrm>
                </p:grpSpPr>
                <p:pic>
                  <p:nvPicPr>
                    <p:cNvPr id="453" name="Picture 452"/>
                    <p:cNvPicPr>
                      <a:picLocks noChangeAspect="1"/>
                    </p:cNvPicPr>
                    <p:nvPr/>
                  </p:nvPicPr>
                  <p:blipFill>
                    <a:blip r:embed="rId5"/>
                    <a:stretch>
                      <a:fillRect/>
                    </a:stretch>
                  </p:blipFill>
                  <p:spPr>
                    <a:xfrm>
                      <a:off x="7199561" y="1172781"/>
                      <a:ext cx="4182166" cy="3848482"/>
                    </a:xfrm>
                    <a:prstGeom prst="rect">
                      <a:avLst/>
                    </a:prstGeom>
                  </p:spPr>
                </p:pic>
                <p:sp>
                  <p:nvSpPr>
                    <p:cNvPr id="4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52" name="TextBox 451"/>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455" name="Group 454"/>
            <p:cNvGrpSpPr/>
            <p:nvPr/>
          </p:nvGrpSpPr>
          <p:grpSpPr>
            <a:xfrm>
              <a:off x="444306" y="1632823"/>
              <a:ext cx="1214827" cy="1252972"/>
              <a:chOff x="475942" y="2481036"/>
              <a:chExt cx="2055888" cy="2120443"/>
            </a:xfrm>
          </p:grpSpPr>
          <p:sp>
            <p:nvSpPr>
              <p:cNvPr id="456" name="Rectangle 455"/>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57" name="Group 456"/>
              <p:cNvGrpSpPr/>
              <p:nvPr/>
            </p:nvGrpSpPr>
            <p:grpSpPr>
              <a:xfrm>
                <a:off x="475942" y="2481036"/>
                <a:ext cx="2055888" cy="1333217"/>
                <a:chOff x="5996265" y="2452573"/>
                <a:chExt cx="2055888" cy="1333217"/>
              </a:xfrm>
            </p:grpSpPr>
            <p:sp>
              <p:nvSpPr>
                <p:cNvPr id="458"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59" name="Group 458"/>
                <p:cNvGrpSpPr/>
                <p:nvPr/>
              </p:nvGrpSpPr>
              <p:grpSpPr>
                <a:xfrm>
                  <a:off x="6468553" y="2746939"/>
                  <a:ext cx="1111312" cy="1038851"/>
                  <a:chOff x="6468553" y="2746939"/>
                  <a:chExt cx="1111312" cy="1038851"/>
                </a:xfrm>
              </p:grpSpPr>
              <p:grpSp>
                <p:nvGrpSpPr>
                  <p:cNvPr id="460" name="Group 459"/>
                  <p:cNvGrpSpPr/>
                  <p:nvPr/>
                </p:nvGrpSpPr>
                <p:grpSpPr>
                  <a:xfrm>
                    <a:off x="6468553" y="2746939"/>
                    <a:ext cx="1111312" cy="1038851"/>
                    <a:chOff x="7132637" y="1006524"/>
                    <a:chExt cx="4304244" cy="4014739"/>
                  </a:xfrm>
                </p:grpSpPr>
                <p:pic>
                  <p:nvPicPr>
                    <p:cNvPr id="462" name="Picture 461"/>
                    <p:cNvPicPr>
                      <a:picLocks noChangeAspect="1"/>
                    </p:cNvPicPr>
                    <p:nvPr/>
                  </p:nvPicPr>
                  <p:blipFill>
                    <a:blip r:embed="rId5"/>
                    <a:stretch>
                      <a:fillRect/>
                    </a:stretch>
                  </p:blipFill>
                  <p:spPr>
                    <a:xfrm>
                      <a:off x="7199561" y="1172781"/>
                      <a:ext cx="4182166" cy="3848482"/>
                    </a:xfrm>
                    <a:prstGeom prst="rect">
                      <a:avLst/>
                    </a:prstGeom>
                  </p:spPr>
                </p:pic>
                <p:sp>
                  <p:nvSpPr>
                    <p:cNvPr id="46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61" name="TextBox 460"/>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464" name="Group 463"/>
            <p:cNvGrpSpPr/>
            <p:nvPr/>
          </p:nvGrpSpPr>
          <p:grpSpPr>
            <a:xfrm>
              <a:off x="444306" y="2971085"/>
              <a:ext cx="1214827" cy="1252972"/>
              <a:chOff x="475942" y="2481036"/>
              <a:chExt cx="2055888" cy="2120443"/>
            </a:xfrm>
          </p:grpSpPr>
          <p:sp>
            <p:nvSpPr>
              <p:cNvPr id="465" name="Rectangle 464"/>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66" name="Group 465"/>
              <p:cNvGrpSpPr/>
              <p:nvPr/>
            </p:nvGrpSpPr>
            <p:grpSpPr>
              <a:xfrm>
                <a:off x="475942" y="2481036"/>
                <a:ext cx="2055888" cy="1333217"/>
                <a:chOff x="5996265" y="2452573"/>
                <a:chExt cx="2055888" cy="1333217"/>
              </a:xfrm>
            </p:grpSpPr>
            <p:sp>
              <p:nvSpPr>
                <p:cNvPr id="467"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68" name="Group 467"/>
                <p:cNvGrpSpPr/>
                <p:nvPr/>
              </p:nvGrpSpPr>
              <p:grpSpPr>
                <a:xfrm>
                  <a:off x="6468553" y="2746939"/>
                  <a:ext cx="1111312" cy="1038851"/>
                  <a:chOff x="6468553" y="2746939"/>
                  <a:chExt cx="1111312" cy="1038851"/>
                </a:xfrm>
              </p:grpSpPr>
              <p:grpSp>
                <p:nvGrpSpPr>
                  <p:cNvPr id="469" name="Group 468"/>
                  <p:cNvGrpSpPr/>
                  <p:nvPr/>
                </p:nvGrpSpPr>
                <p:grpSpPr>
                  <a:xfrm>
                    <a:off x="6468553" y="2746939"/>
                    <a:ext cx="1111312" cy="1038851"/>
                    <a:chOff x="7132637" y="1006524"/>
                    <a:chExt cx="4304244" cy="4014739"/>
                  </a:xfrm>
                </p:grpSpPr>
                <p:pic>
                  <p:nvPicPr>
                    <p:cNvPr id="471" name="Picture 470"/>
                    <p:cNvPicPr>
                      <a:picLocks noChangeAspect="1"/>
                    </p:cNvPicPr>
                    <p:nvPr/>
                  </p:nvPicPr>
                  <p:blipFill>
                    <a:blip r:embed="rId5"/>
                    <a:stretch>
                      <a:fillRect/>
                    </a:stretch>
                  </p:blipFill>
                  <p:spPr>
                    <a:xfrm>
                      <a:off x="7199561" y="1172781"/>
                      <a:ext cx="4182166" cy="3848482"/>
                    </a:xfrm>
                    <a:prstGeom prst="rect">
                      <a:avLst/>
                    </a:prstGeom>
                  </p:spPr>
                </p:pic>
                <p:sp>
                  <p:nvSpPr>
                    <p:cNvPr id="47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70" name="TextBox 469"/>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473" name="Group 472"/>
            <p:cNvGrpSpPr/>
            <p:nvPr/>
          </p:nvGrpSpPr>
          <p:grpSpPr>
            <a:xfrm>
              <a:off x="444306" y="4309347"/>
              <a:ext cx="1214827" cy="1252972"/>
              <a:chOff x="475942" y="2481036"/>
              <a:chExt cx="2055888" cy="2120443"/>
            </a:xfrm>
          </p:grpSpPr>
          <p:sp>
            <p:nvSpPr>
              <p:cNvPr id="474" name="Rectangle 473"/>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75" name="Group 474"/>
              <p:cNvGrpSpPr/>
              <p:nvPr/>
            </p:nvGrpSpPr>
            <p:grpSpPr>
              <a:xfrm>
                <a:off x="475942" y="2481036"/>
                <a:ext cx="2055888" cy="1333217"/>
                <a:chOff x="5996265" y="2452573"/>
                <a:chExt cx="2055888" cy="1333217"/>
              </a:xfrm>
            </p:grpSpPr>
            <p:sp>
              <p:nvSpPr>
                <p:cNvPr id="476"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77" name="Group 476"/>
                <p:cNvGrpSpPr/>
                <p:nvPr/>
              </p:nvGrpSpPr>
              <p:grpSpPr>
                <a:xfrm>
                  <a:off x="6468553" y="2746939"/>
                  <a:ext cx="1111312" cy="1038851"/>
                  <a:chOff x="6468553" y="2746939"/>
                  <a:chExt cx="1111312" cy="1038851"/>
                </a:xfrm>
              </p:grpSpPr>
              <p:grpSp>
                <p:nvGrpSpPr>
                  <p:cNvPr id="478" name="Group 477"/>
                  <p:cNvGrpSpPr/>
                  <p:nvPr/>
                </p:nvGrpSpPr>
                <p:grpSpPr>
                  <a:xfrm>
                    <a:off x="6468553" y="2746939"/>
                    <a:ext cx="1111312" cy="1038851"/>
                    <a:chOff x="7132637" y="1006524"/>
                    <a:chExt cx="4304244" cy="4014739"/>
                  </a:xfrm>
                </p:grpSpPr>
                <p:pic>
                  <p:nvPicPr>
                    <p:cNvPr id="480" name="Picture 479"/>
                    <p:cNvPicPr>
                      <a:picLocks noChangeAspect="1"/>
                    </p:cNvPicPr>
                    <p:nvPr/>
                  </p:nvPicPr>
                  <p:blipFill>
                    <a:blip r:embed="rId5"/>
                    <a:stretch>
                      <a:fillRect/>
                    </a:stretch>
                  </p:blipFill>
                  <p:spPr>
                    <a:xfrm>
                      <a:off x="7199561" y="1172781"/>
                      <a:ext cx="4182166" cy="3848482"/>
                    </a:xfrm>
                    <a:prstGeom prst="rect">
                      <a:avLst/>
                    </a:prstGeom>
                  </p:spPr>
                </p:pic>
                <p:sp>
                  <p:nvSpPr>
                    <p:cNvPr id="48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79" name="TextBox 478"/>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482" name="Group 481"/>
            <p:cNvGrpSpPr/>
            <p:nvPr/>
          </p:nvGrpSpPr>
          <p:grpSpPr>
            <a:xfrm>
              <a:off x="444306" y="5647611"/>
              <a:ext cx="1214827" cy="1252972"/>
              <a:chOff x="475942" y="2481036"/>
              <a:chExt cx="2055888" cy="2120443"/>
            </a:xfrm>
          </p:grpSpPr>
          <p:sp>
            <p:nvSpPr>
              <p:cNvPr id="483" name="Rectangle 482"/>
              <p:cNvSpPr/>
              <p:nvPr/>
            </p:nvSpPr>
            <p:spPr bwMode="auto">
              <a:xfrm>
                <a:off x="1012338" y="4105238"/>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eaLnBrk="0" fontAlgn="base" hangingPunct="0">
                  <a:lnSpc>
                    <a:spcPct val="90000"/>
                  </a:lnSpc>
                  <a:spcBef>
                    <a:spcPct val="0"/>
                  </a:spcBef>
                  <a:spcAft>
                    <a:spcPct val="0"/>
                  </a:spcAft>
                  <a:defRPr/>
                </a:pP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a:t>
                </a:r>
                <a:b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99" kern="0" dirty="0">
                    <a:gradFill>
                      <a:gsLst>
                        <a:gs pos="125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value</a:t>
                </a:r>
              </a:p>
            </p:txBody>
          </p:sp>
          <p:grpSp>
            <p:nvGrpSpPr>
              <p:cNvPr id="484" name="Group 483"/>
              <p:cNvGrpSpPr/>
              <p:nvPr/>
            </p:nvGrpSpPr>
            <p:grpSpPr>
              <a:xfrm>
                <a:off x="475942" y="2481036"/>
                <a:ext cx="2055888" cy="1333217"/>
                <a:chOff x="5996265" y="2452573"/>
                <a:chExt cx="2055888" cy="1333217"/>
              </a:xfrm>
            </p:grpSpPr>
            <p:sp>
              <p:nvSpPr>
                <p:cNvPr id="485" name="Freeform 23"/>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Light"/>
                  </a:endParaRPr>
                </a:p>
              </p:txBody>
            </p:sp>
            <p:grpSp>
              <p:nvGrpSpPr>
                <p:cNvPr id="486" name="Group 485"/>
                <p:cNvGrpSpPr/>
                <p:nvPr/>
              </p:nvGrpSpPr>
              <p:grpSpPr>
                <a:xfrm>
                  <a:off x="6468553" y="2746939"/>
                  <a:ext cx="1111312" cy="1038851"/>
                  <a:chOff x="6468553" y="2746939"/>
                  <a:chExt cx="1111312" cy="1038851"/>
                </a:xfrm>
              </p:grpSpPr>
              <p:grpSp>
                <p:nvGrpSpPr>
                  <p:cNvPr id="487" name="Group 486"/>
                  <p:cNvGrpSpPr/>
                  <p:nvPr/>
                </p:nvGrpSpPr>
                <p:grpSpPr>
                  <a:xfrm>
                    <a:off x="6468553" y="2746939"/>
                    <a:ext cx="1111312" cy="1038851"/>
                    <a:chOff x="7132637" y="1006524"/>
                    <a:chExt cx="4304244" cy="4014739"/>
                  </a:xfrm>
                </p:grpSpPr>
                <p:pic>
                  <p:nvPicPr>
                    <p:cNvPr id="489" name="Picture 488"/>
                    <p:cNvPicPr>
                      <a:picLocks noChangeAspect="1"/>
                    </p:cNvPicPr>
                    <p:nvPr/>
                  </p:nvPicPr>
                  <p:blipFill>
                    <a:blip r:embed="rId5"/>
                    <a:stretch>
                      <a:fillRect/>
                    </a:stretch>
                  </p:blipFill>
                  <p:spPr>
                    <a:xfrm>
                      <a:off x="7199561" y="1172781"/>
                      <a:ext cx="4182166" cy="3848482"/>
                    </a:xfrm>
                    <a:prstGeom prst="rect">
                      <a:avLst/>
                    </a:prstGeom>
                  </p:spPr>
                </p:pic>
                <p:sp>
                  <p:nvSpPr>
                    <p:cNvPr id="49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solidFill>
                          <a:srgbClr val="00B0F0"/>
                        </a:solidFill>
                        <a:latin typeface="Segoe UI Light"/>
                      </a:endParaRPr>
                    </a:p>
                  </p:txBody>
                </p:sp>
              </p:grpSp>
              <p:sp>
                <p:nvSpPr>
                  <p:cNvPr id="488" name="TextBox 487"/>
                  <p:cNvSpPr txBox="1"/>
                  <p:nvPr/>
                </p:nvSpPr>
                <p:spPr>
                  <a:xfrm>
                    <a:off x="6565772" y="2862607"/>
                    <a:ext cx="916875" cy="636119"/>
                  </a:xfrm>
                  <a:prstGeom prst="rect">
                    <a:avLst/>
                  </a:prstGeom>
                  <a:solidFill>
                    <a:schemeClr val="bg1">
                      <a:lumMod val="50000"/>
                    </a:schemeClr>
                  </a:solidFill>
                </p:spPr>
                <p:txBody>
                  <a:bodyPr wrap="square" lIns="179233" tIns="125481" rIns="179233" bIns="143387" rtlCol="0">
                    <a:noAutofit/>
                  </a:bodyPr>
                  <a:lstStyle/>
                  <a:p>
                    <a:pPr algn="ctr" defTabSz="913926">
                      <a:lnSpc>
                        <a:spcPct val="90000"/>
                      </a:lnSpc>
                      <a:defRPr/>
                    </a:pPr>
                    <a:r>
                      <a:rPr lang="en-US" sz="3136" b="1" kern="0" dirty="0">
                        <a:gradFill>
                          <a:gsLst>
                            <a:gs pos="0">
                              <a:srgbClr val="FFFFFF"/>
                            </a:gs>
                            <a:gs pos="100000">
                              <a:srgbClr val="FFFFFF"/>
                            </a:gs>
                          </a:gsLst>
                          <a:lin ang="5400000" scaled="0"/>
                        </a:gradFill>
                        <a:latin typeface="Segoe UI"/>
                        <a:ea typeface="Segoe UI" pitchFamily="34" charset="0"/>
                        <a:cs typeface="Segoe UI" pitchFamily="34" charset="0"/>
                      </a:rPr>
                      <a:t>A</a:t>
                    </a:r>
                  </a:p>
                </p:txBody>
              </p:sp>
            </p:grpSp>
          </p:grpSp>
        </p:grpSp>
      </p:grpSp>
      <p:grpSp>
        <p:nvGrpSpPr>
          <p:cNvPr id="825" name="Group 824"/>
          <p:cNvGrpSpPr/>
          <p:nvPr/>
        </p:nvGrpSpPr>
        <p:grpSpPr>
          <a:xfrm>
            <a:off x="9215775" y="485715"/>
            <a:ext cx="868557" cy="644434"/>
            <a:chOff x="10332992" y="479425"/>
            <a:chExt cx="868680" cy="644525"/>
          </a:xfrm>
        </p:grpSpPr>
        <p:sp>
          <p:nvSpPr>
            <p:cNvPr id="826" name="TextBox 825"/>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solidFill>
                    <a:srgbClr val="0072C6"/>
                  </a:solidFill>
                  <a:latin typeface="Segoe UI Semibold" panose="020B0702040204020203" pitchFamily="34" charset="0"/>
                  <a:cs typeface="Segoe UI Semibold" panose="020B0702040204020203" pitchFamily="34" charset="0"/>
                </a:rPr>
                <a:t>Storage</a:t>
              </a:r>
            </a:p>
          </p:txBody>
        </p:sp>
        <p:sp>
          <p:nvSpPr>
            <p:cNvPr id="82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28" name="Group 827"/>
          <p:cNvGrpSpPr/>
          <p:nvPr/>
        </p:nvGrpSpPr>
        <p:grpSpPr>
          <a:xfrm>
            <a:off x="10084444" y="485714"/>
            <a:ext cx="959852" cy="647609"/>
            <a:chOff x="11201784" y="479425"/>
            <a:chExt cx="959988" cy="647700"/>
          </a:xfrm>
        </p:grpSpPr>
        <p:sp>
          <p:nvSpPr>
            <p:cNvPr id="829" name="TextBox 828"/>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solidFill>
                    <a:srgbClr val="0072C6"/>
                  </a:solidFill>
                  <a:latin typeface="Segoe UI Semibold" panose="020B0702040204020203" pitchFamily="34" charset="0"/>
                  <a:cs typeface="Segoe UI Semibold" panose="020B0702040204020203" pitchFamily="34" charset="0"/>
                </a:rPr>
                <a:t>Networking</a:t>
              </a:r>
            </a:p>
          </p:txBody>
        </p:sp>
        <p:sp>
          <p:nvSpPr>
            <p:cNvPr id="83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sp>
        <p:nvSpPr>
          <p:cNvPr id="493" name="TextBox 492"/>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solidFill>
                  <a:srgbClr val="0072C6"/>
                </a:solidFill>
                <a:latin typeface="Segoe UI Semibold" panose="020B0702040204020203" pitchFamily="34" charset="0"/>
                <a:cs typeface="Segoe UI Semibold" panose="020B0702040204020203" pitchFamily="34" charset="0"/>
              </a:rPr>
              <a:t>Management</a:t>
            </a:r>
          </a:p>
        </p:txBody>
      </p:sp>
      <p:sp>
        <p:nvSpPr>
          <p:cNvPr id="15"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Light"/>
            </a:endParaRPr>
          </a:p>
        </p:txBody>
      </p:sp>
      <p:grpSp>
        <p:nvGrpSpPr>
          <p:cNvPr id="6" name="Group 5"/>
          <p:cNvGrpSpPr/>
          <p:nvPr/>
        </p:nvGrpSpPr>
        <p:grpSpPr>
          <a:xfrm>
            <a:off x="8418369" y="3987"/>
            <a:ext cx="868556" cy="1120300"/>
            <a:chOff x="8418690" y="122608"/>
            <a:chExt cx="868680" cy="1120460"/>
          </a:xfrm>
        </p:grpSpPr>
        <p:sp>
          <p:nvSpPr>
            <p:cNvPr id="773" name="Rectangle 772"/>
            <p:cNvSpPr/>
            <p:nvPr/>
          </p:nvSpPr>
          <p:spPr bwMode="auto">
            <a:xfrm>
              <a:off x="8436204" y="122608"/>
              <a:ext cx="849272"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802" name="Group 801"/>
            <p:cNvGrpSpPr/>
            <p:nvPr/>
          </p:nvGrpSpPr>
          <p:grpSpPr>
            <a:xfrm>
              <a:off x="8418690" y="598543"/>
              <a:ext cx="868680" cy="644525"/>
              <a:chOff x="9418637" y="479425"/>
              <a:chExt cx="868680" cy="644525"/>
            </a:xfrm>
          </p:grpSpPr>
          <p:sp>
            <p:nvSpPr>
              <p:cNvPr id="816" name="TextBox 815"/>
              <p:cNvSpPr txBox="1"/>
              <p:nvPr/>
            </p:nvSpPr>
            <p:spPr>
              <a:xfrm>
                <a:off x="9418637" y="479425"/>
                <a:ext cx="868680" cy="261735"/>
              </a:xfrm>
              <a:prstGeom prst="rect">
                <a:avLst/>
              </a:prstGeom>
              <a:noFill/>
            </p:spPr>
            <p:txBody>
              <a:bodyPr wrap="square" lIns="45713" tIns="45713" rIns="45713" bIns="45713" rtlCol="0">
                <a:spAutoFit/>
              </a:bodyPr>
              <a:lstStyle/>
              <a:p>
                <a:pPr algn="ctr" defTabSz="932597">
                  <a:lnSpc>
                    <a:spcPct val="90000"/>
                  </a:lnSpc>
                  <a:spcAft>
                    <a:spcPts val="600"/>
                  </a:spcAft>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Compute</a:t>
                </a:r>
              </a:p>
            </p:txBody>
          </p:sp>
          <p:sp>
            <p:nvSpPr>
              <p:cNvPr id="818"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pSp>
      <p:grpSp>
        <p:nvGrpSpPr>
          <p:cNvPr id="491" name="Group 490">
            <a:extLst>
              <a:ext uri="{FF2B5EF4-FFF2-40B4-BE49-F238E27FC236}">
                <a16:creationId xmlns:a16="http://schemas.microsoft.com/office/drawing/2014/main" id="{0800B858-DDB0-401F-9401-64929886323D}"/>
              </a:ext>
            </a:extLst>
          </p:cNvPr>
          <p:cNvGrpSpPr/>
          <p:nvPr/>
        </p:nvGrpSpPr>
        <p:grpSpPr>
          <a:xfrm>
            <a:off x="445126" y="1437287"/>
            <a:ext cx="2118981" cy="2057108"/>
            <a:chOff x="475942" y="2481036"/>
            <a:chExt cx="2055888" cy="2120443"/>
          </a:xfrm>
        </p:grpSpPr>
        <p:sp>
          <p:nvSpPr>
            <p:cNvPr id="492" name="Rectangle 491">
              <a:extLst>
                <a:ext uri="{FF2B5EF4-FFF2-40B4-BE49-F238E27FC236}">
                  <a16:creationId xmlns:a16="http://schemas.microsoft.com/office/drawing/2014/main" id="{F1CD7A87-D01C-4673-841D-1415AF658667}"/>
                </a:ext>
              </a:extLst>
            </p:cNvPr>
            <p:cNvSpPr/>
            <p:nvPr/>
          </p:nvSpPr>
          <p:spPr bwMode="auto">
            <a:xfrm>
              <a:off x="1012338" y="4105238"/>
              <a:ext cx="1335724"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Entry Level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Dev/Test workloads</a:t>
              </a:r>
              <a:r>
                <a:rPr lang="en-US" sz="1399" kern="0" dirty="0">
                  <a:solidFill>
                    <a:srgbClr val="0072C6"/>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494" name="Group 493">
              <a:extLst>
                <a:ext uri="{FF2B5EF4-FFF2-40B4-BE49-F238E27FC236}">
                  <a16:creationId xmlns:a16="http://schemas.microsoft.com/office/drawing/2014/main" id="{FF6AAF03-0135-4D6C-B055-0BC697F504C9}"/>
                </a:ext>
              </a:extLst>
            </p:cNvPr>
            <p:cNvGrpSpPr/>
            <p:nvPr/>
          </p:nvGrpSpPr>
          <p:grpSpPr>
            <a:xfrm>
              <a:off x="475942" y="2481036"/>
              <a:ext cx="2055888" cy="1333217"/>
              <a:chOff x="5996265" y="2452573"/>
              <a:chExt cx="2055888" cy="1333217"/>
            </a:xfrm>
          </p:grpSpPr>
          <p:sp>
            <p:nvSpPr>
              <p:cNvPr id="496" name="Freeform 23">
                <a:extLst>
                  <a:ext uri="{FF2B5EF4-FFF2-40B4-BE49-F238E27FC236}">
                    <a16:creationId xmlns:a16="http://schemas.microsoft.com/office/drawing/2014/main" id="{616A2DEE-FDD8-4A43-A0EB-0D049B241E25}"/>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772" name="Group 771">
                <a:extLst>
                  <a:ext uri="{FF2B5EF4-FFF2-40B4-BE49-F238E27FC236}">
                    <a16:creationId xmlns:a16="http://schemas.microsoft.com/office/drawing/2014/main" id="{2066E90A-40F8-43EB-BA85-DAA69B366C57}"/>
                  </a:ext>
                </a:extLst>
              </p:cNvPr>
              <p:cNvGrpSpPr/>
              <p:nvPr/>
            </p:nvGrpSpPr>
            <p:grpSpPr>
              <a:xfrm>
                <a:off x="6468553" y="2746939"/>
                <a:ext cx="1111312" cy="1038851"/>
                <a:chOff x="6468553" y="2746939"/>
                <a:chExt cx="1111312" cy="1038851"/>
              </a:xfrm>
            </p:grpSpPr>
            <p:grpSp>
              <p:nvGrpSpPr>
                <p:cNvPr id="819" name="Group 818">
                  <a:extLst>
                    <a:ext uri="{FF2B5EF4-FFF2-40B4-BE49-F238E27FC236}">
                      <a16:creationId xmlns:a16="http://schemas.microsoft.com/office/drawing/2014/main" id="{A32BDD12-A2C3-42AA-AEBC-DB93EDED8C3F}"/>
                    </a:ext>
                  </a:extLst>
                </p:cNvPr>
                <p:cNvGrpSpPr/>
                <p:nvPr/>
              </p:nvGrpSpPr>
              <p:grpSpPr>
                <a:xfrm>
                  <a:off x="6468553" y="2746939"/>
                  <a:ext cx="1111312" cy="1038851"/>
                  <a:chOff x="7132637" y="1006524"/>
                  <a:chExt cx="4304244" cy="4014739"/>
                </a:xfrm>
              </p:grpSpPr>
              <p:pic>
                <p:nvPicPr>
                  <p:cNvPr id="821" name="Picture 820">
                    <a:extLst>
                      <a:ext uri="{FF2B5EF4-FFF2-40B4-BE49-F238E27FC236}">
                        <a16:creationId xmlns:a16="http://schemas.microsoft.com/office/drawing/2014/main" id="{7C5104EF-E1E7-44DE-987C-9BDF45886494}"/>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22" name="AutoShape 3">
                    <a:extLst>
                      <a:ext uri="{FF2B5EF4-FFF2-40B4-BE49-F238E27FC236}">
                        <a16:creationId xmlns:a16="http://schemas.microsoft.com/office/drawing/2014/main" id="{B7B47B7A-B08E-4652-B0DD-6C10A9235CDF}"/>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820" name="TextBox 819">
                  <a:extLst>
                    <a:ext uri="{FF2B5EF4-FFF2-40B4-BE49-F238E27FC236}">
                      <a16:creationId xmlns:a16="http://schemas.microsoft.com/office/drawing/2014/main" id="{06B76EFB-EABC-4D7F-AFD6-89026785ECF3}"/>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A</a:t>
                  </a:r>
                </a:p>
              </p:txBody>
            </p:sp>
          </p:grpSp>
        </p:grpSp>
      </p:grpSp>
      <p:grpSp>
        <p:nvGrpSpPr>
          <p:cNvPr id="823" name="Group 822">
            <a:extLst>
              <a:ext uri="{FF2B5EF4-FFF2-40B4-BE49-F238E27FC236}">
                <a16:creationId xmlns:a16="http://schemas.microsoft.com/office/drawing/2014/main" id="{5F569D25-578D-42AE-B846-23987EC09622}"/>
              </a:ext>
            </a:extLst>
          </p:cNvPr>
          <p:cNvGrpSpPr/>
          <p:nvPr/>
        </p:nvGrpSpPr>
        <p:grpSpPr>
          <a:xfrm>
            <a:off x="2847957" y="1437287"/>
            <a:ext cx="2181573" cy="2057108"/>
            <a:chOff x="475942" y="2481036"/>
            <a:chExt cx="2116615" cy="2120443"/>
          </a:xfrm>
        </p:grpSpPr>
        <p:sp>
          <p:nvSpPr>
            <p:cNvPr id="824" name="Rectangle 823">
              <a:extLst>
                <a:ext uri="{FF2B5EF4-FFF2-40B4-BE49-F238E27FC236}">
                  <a16:creationId xmlns:a16="http://schemas.microsoft.com/office/drawing/2014/main" id="{F06B337E-C396-40E4-B827-C9E7F8E37687}"/>
                </a:ext>
              </a:extLst>
            </p:cNvPr>
            <p:cNvSpPr/>
            <p:nvPr/>
          </p:nvSpPr>
          <p:spPr bwMode="auto">
            <a:xfrm>
              <a:off x="802858" y="4105239"/>
              <a:ext cx="1789699"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General Purpose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Common applications, web servers, etc.</a:t>
              </a:r>
            </a:p>
          </p:txBody>
        </p:sp>
        <p:grpSp>
          <p:nvGrpSpPr>
            <p:cNvPr id="831" name="Group 830">
              <a:extLst>
                <a:ext uri="{FF2B5EF4-FFF2-40B4-BE49-F238E27FC236}">
                  <a16:creationId xmlns:a16="http://schemas.microsoft.com/office/drawing/2014/main" id="{58CA9CB5-802B-4A98-9313-CC104D35FF6C}"/>
                </a:ext>
              </a:extLst>
            </p:cNvPr>
            <p:cNvGrpSpPr/>
            <p:nvPr/>
          </p:nvGrpSpPr>
          <p:grpSpPr>
            <a:xfrm>
              <a:off x="475942" y="2481036"/>
              <a:ext cx="2055888" cy="1333217"/>
              <a:chOff x="5996265" y="2452573"/>
              <a:chExt cx="2055888" cy="1333217"/>
            </a:xfrm>
          </p:grpSpPr>
          <p:sp>
            <p:nvSpPr>
              <p:cNvPr id="832" name="Freeform 23">
                <a:extLst>
                  <a:ext uri="{FF2B5EF4-FFF2-40B4-BE49-F238E27FC236}">
                    <a16:creationId xmlns:a16="http://schemas.microsoft.com/office/drawing/2014/main" id="{AD4262E1-E5C3-46F9-A992-DC9E799781FF}"/>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833" name="Group 832">
                <a:extLst>
                  <a:ext uri="{FF2B5EF4-FFF2-40B4-BE49-F238E27FC236}">
                    <a16:creationId xmlns:a16="http://schemas.microsoft.com/office/drawing/2014/main" id="{B0606B89-3FAF-4A4D-8FE6-26FC5E687BFF}"/>
                  </a:ext>
                </a:extLst>
              </p:cNvPr>
              <p:cNvGrpSpPr/>
              <p:nvPr/>
            </p:nvGrpSpPr>
            <p:grpSpPr>
              <a:xfrm>
                <a:off x="6468553" y="2746939"/>
                <a:ext cx="1111312" cy="1038851"/>
                <a:chOff x="6468553" y="2746939"/>
                <a:chExt cx="1111312" cy="1038851"/>
              </a:xfrm>
            </p:grpSpPr>
            <p:grpSp>
              <p:nvGrpSpPr>
                <p:cNvPr id="834" name="Group 833">
                  <a:extLst>
                    <a:ext uri="{FF2B5EF4-FFF2-40B4-BE49-F238E27FC236}">
                      <a16:creationId xmlns:a16="http://schemas.microsoft.com/office/drawing/2014/main" id="{66588701-4802-40EC-B934-D7BC2F6A7014}"/>
                    </a:ext>
                  </a:extLst>
                </p:cNvPr>
                <p:cNvGrpSpPr/>
                <p:nvPr/>
              </p:nvGrpSpPr>
              <p:grpSpPr>
                <a:xfrm>
                  <a:off x="6468553" y="2746939"/>
                  <a:ext cx="1111312" cy="1038851"/>
                  <a:chOff x="7132637" y="1006524"/>
                  <a:chExt cx="4304244" cy="4014739"/>
                </a:xfrm>
              </p:grpSpPr>
              <p:pic>
                <p:nvPicPr>
                  <p:cNvPr id="836" name="Picture 835">
                    <a:extLst>
                      <a:ext uri="{FF2B5EF4-FFF2-40B4-BE49-F238E27FC236}">
                        <a16:creationId xmlns:a16="http://schemas.microsoft.com/office/drawing/2014/main" id="{04A8C0FB-C07E-47EE-B711-B3D37BFE0BDE}"/>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41" name="AutoShape 3">
                    <a:extLst>
                      <a:ext uri="{FF2B5EF4-FFF2-40B4-BE49-F238E27FC236}">
                        <a16:creationId xmlns:a16="http://schemas.microsoft.com/office/drawing/2014/main" id="{F69D9307-A3EA-49F2-BFDF-73F713CF53A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835" name="TextBox 834">
                  <a:extLst>
                    <a:ext uri="{FF2B5EF4-FFF2-40B4-BE49-F238E27FC236}">
                      <a16:creationId xmlns:a16="http://schemas.microsoft.com/office/drawing/2014/main" id="{7EFB5317-9D27-408A-8E02-69CF43C92905}"/>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D</a:t>
                  </a:r>
                </a:p>
              </p:txBody>
            </p:sp>
          </p:grpSp>
        </p:grpSp>
      </p:grpSp>
      <p:grpSp>
        <p:nvGrpSpPr>
          <p:cNvPr id="842" name="Group 841">
            <a:extLst>
              <a:ext uri="{FF2B5EF4-FFF2-40B4-BE49-F238E27FC236}">
                <a16:creationId xmlns:a16="http://schemas.microsoft.com/office/drawing/2014/main" id="{5F0723C3-5F3B-4AC2-8EA0-00A3F4EA4655}"/>
              </a:ext>
            </a:extLst>
          </p:cNvPr>
          <p:cNvGrpSpPr/>
          <p:nvPr/>
        </p:nvGrpSpPr>
        <p:grpSpPr>
          <a:xfrm>
            <a:off x="7424064" y="1437287"/>
            <a:ext cx="2606647" cy="2057108"/>
            <a:chOff x="391753" y="2481036"/>
            <a:chExt cx="2529032" cy="2120443"/>
          </a:xfrm>
        </p:grpSpPr>
        <p:sp>
          <p:nvSpPr>
            <p:cNvPr id="843" name="Rectangle 842">
              <a:extLst>
                <a:ext uri="{FF2B5EF4-FFF2-40B4-BE49-F238E27FC236}">
                  <a16:creationId xmlns:a16="http://schemas.microsoft.com/office/drawing/2014/main" id="{7729DEDD-6838-47EC-9847-C64CD0035F40}"/>
                </a:ext>
              </a:extLst>
            </p:cNvPr>
            <p:cNvSpPr/>
            <p:nvPr/>
          </p:nvSpPr>
          <p:spPr bwMode="auto">
            <a:xfrm>
              <a:off x="391753" y="4105239"/>
              <a:ext cx="2529032"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Compute Optimized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Gaming, analytics</a:t>
              </a:r>
            </a:p>
          </p:txBody>
        </p:sp>
        <p:grpSp>
          <p:nvGrpSpPr>
            <p:cNvPr id="844" name="Group 843">
              <a:extLst>
                <a:ext uri="{FF2B5EF4-FFF2-40B4-BE49-F238E27FC236}">
                  <a16:creationId xmlns:a16="http://schemas.microsoft.com/office/drawing/2014/main" id="{3D4C3B18-E29B-4163-967F-924D14CA88B6}"/>
                </a:ext>
              </a:extLst>
            </p:cNvPr>
            <p:cNvGrpSpPr/>
            <p:nvPr/>
          </p:nvGrpSpPr>
          <p:grpSpPr>
            <a:xfrm>
              <a:off x="475942" y="2481036"/>
              <a:ext cx="2055888" cy="1333217"/>
              <a:chOff x="5996265" y="2452573"/>
              <a:chExt cx="2055888" cy="1333217"/>
            </a:xfrm>
          </p:grpSpPr>
          <p:sp>
            <p:nvSpPr>
              <p:cNvPr id="845" name="Freeform 23">
                <a:extLst>
                  <a:ext uri="{FF2B5EF4-FFF2-40B4-BE49-F238E27FC236}">
                    <a16:creationId xmlns:a16="http://schemas.microsoft.com/office/drawing/2014/main" id="{520F4A77-9513-45F4-8B10-A983876B7E10}"/>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846" name="Group 845">
                <a:extLst>
                  <a:ext uri="{FF2B5EF4-FFF2-40B4-BE49-F238E27FC236}">
                    <a16:creationId xmlns:a16="http://schemas.microsoft.com/office/drawing/2014/main" id="{DB2C734C-5565-4317-B053-94F218C8AA4F}"/>
                  </a:ext>
                </a:extLst>
              </p:cNvPr>
              <p:cNvGrpSpPr/>
              <p:nvPr/>
            </p:nvGrpSpPr>
            <p:grpSpPr>
              <a:xfrm>
                <a:off x="6468553" y="2746939"/>
                <a:ext cx="1111312" cy="1038851"/>
                <a:chOff x="6468553" y="2746939"/>
                <a:chExt cx="1111312" cy="1038851"/>
              </a:xfrm>
            </p:grpSpPr>
            <p:grpSp>
              <p:nvGrpSpPr>
                <p:cNvPr id="847" name="Group 846">
                  <a:extLst>
                    <a:ext uri="{FF2B5EF4-FFF2-40B4-BE49-F238E27FC236}">
                      <a16:creationId xmlns:a16="http://schemas.microsoft.com/office/drawing/2014/main" id="{AF76A1FC-5E31-4443-B2D2-1EED49E95892}"/>
                    </a:ext>
                  </a:extLst>
                </p:cNvPr>
                <p:cNvGrpSpPr/>
                <p:nvPr/>
              </p:nvGrpSpPr>
              <p:grpSpPr>
                <a:xfrm>
                  <a:off x="6468553" y="2746939"/>
                  <a:ext cx="1111312" cy="1038851"/>
                  <a:chOff x="7132637" y="1006524"/>
                  <a:chExt cx="4304244" cy="4014739"/>
                </a:xfrm>
              </p:grpSpPr>
              <p:pic>
                <p:nvPicPr>
                  <p:cNvPr id="849" name="Picture 848">
                    <a:extLst>
                      <a:ext uri="{FF2B5EF4-FFF2-40B4-BE49-F238E27FC236}">
                        <a16:creationId xmlns:a16="http://schemas.microsoft.com/office/drawing/2014/main" id="{2B51E635-A1E9-449A-BA86-136C57832424}"/>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50" name="AutoShape 3">
                    <a:extLst>
                      <a:ext uri="{FF2B5EF4-FFF2-40B4-BE49-F238E27FC236}">
                        <a16:creationId xmlns:a16="http://schemas.microsoft.com/office/drawing/2014/main" id="{679BA557-D2F5-46AD-870F-0B755A56257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848" name="TextBox 847">
                  <a:extLst>
                    <a:ext uri="{FF2B5EF4-FFF2-40B4-BE49-F238E27FC236}">
                      <a16:creationId xmlns:a16="http://schemas.microsoft.com/office/drawing/2014/main" id="{32AEE569-C8D7-4E4A-8D7A-2F8BCD92B89D}"/>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F</a:t>
                  </a:r>
                </a:p>
              </p:txBody>
            </p:sp>
          </p:grpSp>
        </p:grpSp>
      </p:grpSp>
      <p:grpSp>
        <p:nvGrpSpPr>
          <p:cNvPr id="851" name="Group 850">
            <a:extLst>
              <a:ext uri="{FF2B5EF4-FFF2-40B4-BE49-F238E27FC236}">
                <a16:creationId xmlns:a16="http://schemas.microsoft.com/office/drawing/2014/main" id="{6F999E21-3629-49AB-B445-F6C690C56227}"/>
              </a:ext>
            </a:extLst>
          </p:cNvPr>
          <p:cNvGrpSpPr/>
          <p:nvPr/>
        </p:nvGrpSpPr>
        <p:grpSpPr>
          <a:xfrm>
            <a:off x="9918647" y="1437287"/>
            <a:ext cx="2118981" cy="2057108"/>
            <a:chOff x="475942" y="2481036"/>
            <a:chExt cx="2055888" cy="2120443"/>
          </a:xfrm>
        </p:grpSpPr>
        <p:sp>
          <p:nvSpPr>
            <p:cNvPr id="852" name="Rectangle 851">
              <a:extLst>
                <a:ext uri="{FF2B5EF4-FFF2-40B4-BE49-F238E27FC236}">
                  <a16:creationId xmlns:a16="http://schemas.microsoft.com/office/drawing/2014/main" id="{8E22F4C6-BF50-46AA-8F09-44EB3DD8F143}"/>
                </a:ext>
              </a:extLst>
            </p:cNvPr>
            <p:cNvSpPr/>
            <p:nvPr/>
          </p:nvSpPr>
          <p:spPr bwMode="auto">
            <a:xfrm>
              <a:off x="575676" y="4105239"/>
              <a:ext cx="1856422"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Large Memory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Large databases</a:t>
              </a:r>
            </a:p>
          </p:txBody>
        </p:sp>
        <p:grpSp>
          <p:nvGrpSpPr>
            <p:cNvPr id="853" name="Group 852">
              <a:extLst>
                <a:ext uri="{FF2B5EF4-FFF2-40B4-BE49-F238E27FC236}">
                  <a16:creationId xmlns:a16="http://schemas.microsoft.com/office/drawing/2014/main" id="{F88C97C7-928A-4AA6-809D-257A0D5D083B}"/>
                </a:ext>
              </a:extLst>
            </p:cNvPr>
            <p:cNvGrpSpPr/>
            <p:nvPr/>
          </p:nvGrpSpPr>
          <p:grpSpPr>
            <a:xfrm>
              <a:off x="475942" y="2481036"/>
              <a:ext cx="2055888" cy="1333217"/>
              <a:chOff x="5996265" y="2452573"/>
              <a:chExt cx="2055888" cy="1333217"/>
            </a:xfrm>
          </p:grpSpPr>
          <p:sp>
            <p:nvSpPr>
              <p:cNvPr id="854" name="Freeform 23">
                <a:extLst>
                  <a:ext uri="{FF2B5EF4-FFF2-40B4-BE49-F238E27FC236}">
                    <a16:creationId xmlns:a16="http://schemas.microsoft.com/office/drawing/2014/main" id="{D61BEB06-EC8A-4ABE-984F-CD7408E9BBB2}"/>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855" name="Group 854">
                <a:extLst>
                  <a:ext uri="{FF2B5EF4-FFF2-40B4-BE49-F238E27FC236}">
                    <a16:creationId xmlns:a16="http://schemas.microsoft.com/office/drawing/2014/main" id="{691775B9-3583-448C-97C0-D7E722116BB9}"/>
                  </a:ext>
                </a:extLst>
              </p:cNvPr>
              <p:cNvGrpSpPr/>
              <p:nvPr/>
            </p:nvGrpSpPr>
            <p:grpSpPr>
              <a:xfrm>
                <a:off x="6468553" y="2746939"/>
                <a:ext cx="1111312" cy="1038851"/>
                <a:chOff x="6468553" y="2746939"/>
                <a:chExt cx="1111312" cy="1038851"/>
              </a:xfrm>
            </p:grpSpPr>
            <p:grpSp>
              <p:nvGrpSpPr>
                <p:cNvPr id="856" name="Group 855">
                  <a:extLst>
                    <a:ext uri="{FF2B5EF4-FFF2-40B4-BE49-F238E27FC236}">
                      <a16:creationId xmlns:a16="http://schemas.microsoft.com/office/drawing/2014/main" id="{003644C3-ADFC-417C-AABA-52B6C0B9B84E}"/>
                    </a:ext>
                  </a:extLst>
                </p:cNvPr>
                <p:cNvGrpSpPr/>
                <p:nvPr/>
              </p:nvGrpSpPr>
              <p:grpSpPr>
                <a:xfrm>
                  <a:off x="6468553" y="2746939"/>
                  <a:ext cx="1111312" cy="1038851"/>
                  <a:chOff x="7132637" y="1006524"/>
                  <a:chExt cx="4304244" cy="4014739"/>
                </a:xfrm>
              </p:grpSpPr>
              <p:pic>
                <p:nvPicPr>
                  <p:cNvPr id="858" name="Picture 857">
                    <a:extLst>
                      <a:ext uri="{FF2B5EF4-FFF2-40B4-BE49-F238E27FC236}">
                        <a16:creationId xmlns:a16="http://schemas.microsoft.com/office/drawing/2014/main" id="{2EEAB454-2773-4BB2-8A88-8BFB39C24F77}"/>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59" name="AutoShape 3">
                    <a:extLst>
                      <a:ext uri="{FF2B5EF4-FFF2-40B4-BE49-F238E27FC236}">
                        <a16:creationId xmlns:a16="http://schemas.microsoft.com/office/drawing/2014/main" id="{94509591-BFE2-4191-B667-42F7F6B9D142}"/>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857" name="TextBox 856">
                  <a:extLst>
                    <a:ext uri="{FF2B5EF4-FFF2-40B4-BE49-F238E27FC236}">
                      <a16:creationId xmlns:a16="http://schemas.microsoft.com/office/drawing/2014/main" id="{AAEC2662-C62F-4A56-91C8-A1D9CCB8ABEC}"/>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G</a:t>
                  </a:r>
                </a:p>
              </p:txBody>
            </p:sp>
          </p:grpSp>
        </p:grpSp>
      </p:grpSp>
      <p:grpSp>
        <p:nvGrpSpPr>
          <p:cNvPr id="875" name="Group 874">
            <a:extLst>
              <a:ext uri="{FF2B5EF4-FFF2-40B4-BE49-F238E27FC236}">
                <a16:creationId xmlns:a16="http://schemas.microsoft.com/office/drawing/2014/main" id="{B7BB0794-6F06-4F09-BB64-D255C5B596CE}"/>
              </a:ext>
            </a:extLst>
          </p:cNvPr>
          <p:cNvGrpSpPr>
            <a:grpSpLocks noChangeAspect="1"/>
          </p:cNvGrpSpPr>
          <p:nvPr/>
        </p:nvGrpSpPr>
        <p:grpSpPr>
          <a:xfrm>
            <a:off x="316218" y="4000595"/>
            <a:ext cx="2790902" cy="2057108"/>
            <a:chOff x="4866109" y="2481036"/>
            <a:chExt cx="2876829" cy="2120443"/>
          </a:xfrm>
        </p:grpSpPr>
        <p:sp>
          <p:nvSpPr>
            <p:cNvPr id="876" name="Rectangle 875">
              <a:extLst>
                <a:ext uri="{FF2B5EF4-FFF2-40B4-BE49-F238E27FC236}">
                  <a16:creationId xmlns:a16="http://schemas.microsoft.com/office/drawing/2014/main" id="{0B59D47D-02F2-4A35-B10D-F36D42CC4DDF}"/>
                </a:ext>
              </a:extLst>
            </p:cNvPr>
            <p:cNvSpPr/>
            <p:nvPr/>
          </p:nvSpPr>
          <p:spPr bwMode="auto">
            <a:xfrm>
              <a:off x="4866109" y="4105238"/>
              <a:ext cx="287682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High P</a:t>
              </a:r>
              <a:r>
                <a:rPr lang="en-US" sz="1399" kern="0" dirty="0" err="1">
                  <a:solidFill>
                    <a:srgbClr val="0072C6"/>
                  </a:solidFill>
                  <a:latin typeface="Segoe UI Semibold" panose="020B0702040204020203" pitchFamily="34" charset="0"/>
                  <a:ea typeface="Segoe UI" pitchFamily="34" charset="0"/>
                  <a:cs typeface="Segoe UI Semibold" panose="020B0702040204020203" pitchFamily="34" charset="0"/>
                </a:rPr>
                <a:t>erformance</a:t>
              </a: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Batch processing, fluid dynamics, Monte Carlo simulation</a:t>
              </a:r>
            </a:p>
          </p:txBody>
        </p:sp>
        <p:grpSp>
          <p:nvGrpSpPr>
            <p:cNvPr id="877" name="Group 876">
              <a:extLst>
                <a:ext uri="{FF2B5EF4-FFF2-40B4-BE49-F238E27FC236}">
                  <a16:creationId xmlns:a16="http://schemas.microsoft.com/office/drawing/2014/main" id="{56FEBFCA-3EE7-4A58-BD5D-8D02E8051808}"/>
                </a:ext>
              </a:extLst>
            </p:cNvPr>
            <p:cNvGrpSpPr/>
            <p:nvPr/>
          </p:nvGrpSpPr>
          <p:grpSpPr>
            <a:xfrm>
              <a:off x="5184880" y="2481036"/>
              <a:ext cx="2055888" cy="1333217"/>
              <a:chOff x="5678625" y="2452573"/>
              <a:chExt cx="2055888" cy="1333217"/>
            </a:xfrm>
          </p:grpSpPr>
          <p:sp>
            <p:nvSpPr>
              <p:cNvPr id="878" name="Freeform 23">
                <a:extLst>
                  <a:ext uri="{FF2B5EF4-FFF2-40B4-BE49-F238E27FC236}">
                    <a16:creationId xmlns:a16="http://schemas.microsoft.com/office/drawing/2014/main" id="{6CC89991-7B4B-48DA-808B-D93AF288C8AC}"/>
                  </a:ext>
                </a:extLst>
              </p:cNvPr>
              <p:cNvSpPr>
                <a:spLocks/>
              </p:cNvSpPr>
              <p:nvPr/>
            </p:nvSpPr>
            <p:spPr bwMode="auto">
              <a:xfrm flipH="1">
                <a:off x="567862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2800" kern="0">
                  <a:gradFill>
                    <a:gsLst>
                      <a:gs pos="1250">
                        <a:srgbClr val="FFFFFF"/>
                      </a:gs>
                      <a:gs pos="100000">
                        <a:srgbClr val="FFFFFF"/>
                      </a:gs>
                    </a:gsLst>
                    <a:lin ang="5400000" scaled="0"/>
                  </a:gradFill>
                  <a:latin typeface="Segoe UI Light"/>
                </a:endParaRPr>
              </a:p>
            </p:txBody>
          </p:sp>
          <p:grpSp>
            <p:nvGrpSpPr>
              <p:cNvPr id="879" name="Group 878">
                <a:extLst>
                  <a:ext uri="{FF2B5EF4-FFF2-40B4-BE49-F238E27FC236}">
                    <a16:creationId xmlns:a16="http://schemas.microsoft.com/office/drawing/2014/main" id="{3480D959-B85F-45E0-9E79-70386167F825}"/>
                  </a:ext>
                </a:extLst>
              </p:cNvPr>
              <p:cNvGrpSpPr/>
              <p:nvPr/>
            </p:nvGrpSpPr>
            <p:grpSpPr>
              <a:xfrm>
                <a:off x="6168193" y="2746939"/>
                <a:ext cx="1411672" cy="1038851"/>
                <a:chOff x="6168193" y="2746939"/>
                <a:chExt cx="1411672" cy="1038851"/>
              </a:xfrm>
            </p:grpSpPr>
            <p:grpSp>
              <p:nvGrpSpPr>
                <p:cNvPr id="880" name="Group 879">
                  <a:extLst>
                    <a:ext uri="{FF2B5EF4-FFF2-40B4-BE49-F238E27FC236}">
                      <a16:creationId xmlns:a16="http://schemas.microsoft.com/office/drawing/2014/main" id="{1715F5B6-B08F-421A-A9D5-AB5958F13169}"/>
                    </a:ext>
                  </a:extLst>
                </p:cNvPr>
                <p:cNvGrpSpPr/>
                <p:nvPr/>
              </p:nvGrpSpPr>
              <p:grpSpPr>
                <a:xfrm>
                  <a:off x="6168193" y="2746939"/>
                  <a:ext cx="1411672" cy="1038851"/>
                  <a:chOff x="5969306" y="1006524"/>
                  <a:chExt cx="5467575" cy="4014739"/>
                </a:xfrm>
              </p:grpSpPr>
              <p:pic>
                <p:nvPicPr>
                  <p:cNvPr id="882" name="Picture 881">
                    <a:extLst>
                      <a:ext uri="{FF2B5EF4-FFF2-40B4-BE49-F238E27FC236}">
                        <a16:creationId xmlns:a16="http://schemas.microsoft.com/office/drawing/2014/main" id="{F8ECBC6E-0503-47C1-B8C9-0DB609D2B459}"/>
                      </a:ext>
                    </a:extLst>
                  </p:cNvPr>
                  <p:cNvPicPr>
                    <a:picLocks noChangeAspect="1"/>
                  </p:cNvPicPr>
                  <p:nvPr/>
                </p:nvPicPr>
                <p:blipFill>
                  <a:blip r:embed="rId5"/>
                  <a:stretch>
                    <a:fillRect/>
                  </a:stretch>
                </p:blipFill>
                <p:spPr>
                  <a:xfrm>
                    <a:off x="5969306" y="1172783"/>
                    <a:ext cx="4182165" cy="3848480"/>
                  </a:xfrm>
                  <a:prstGeom prst="rect">
                    <a:avLst/>
                  </a:prstGeom>
                </p:spPr>
              </p:pic>
              <p:sp>
                <p:nvSpPr>
                  <p:cNvPr id="883" name="AutoShape 3">
                    <a:extLst>
                      <a:ext uri="{FF2B5EF4-FFF2-40B4-BE49-F238E27FC236}">
                        <a16:creationId xmlns:a16="http://schemas.microsoft.com/office/drawing/2014/main" id="{96564622-A085-4919-BD4D-41F0652EE45B}"/>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900" kern="0">
                      <a:gradFill>
                        <a:gsLst>
                          <a:gs pos="1250">
                            <a:srgbClr val="FFFFFF"/>
                          </a:gs>
                          <a:gs pos="100000">
                            <a:srgbClr val="FFFFFF"/>
                          </a:gs>
                        </a:gsLst>
                        <a:lin ang="5400000" scaled="0"/>
                      </a:gradFill>
                      <a:latin typeface="Segoe UI Light"/>
                    </a:endParaRPr>
                  </a:p>
                </p:txBody>
              </p:sp>
            </p:grpSp>
            <p:sp>
              <p:nvSpPr>
                <p:cNvPr id="881" name="TextBox 880">
                  <a:extLst>
                    <a:ext uri="{FF2B5EF4-FFF2-40B4-BE49-F238E27FC236}">
                      <a16:creationId xmlns:a16="http://schemas.microsoft.com/office/drawing/2014/main" id="{3B4F85C2-A3B4-4A10-8020-30ACB188141D}"/>
                    </a:ext>
                  </a:extLst>
                </p:cNvPr>
                <p:cNvSpPr txBox="1"/>
                <p:nvPr/>
              </p:nvSpPr>
              <p:spPr>
                <a:xfrm>
                  <a:off x="6248131" y="2862607"/>
                  <a:ext cx="916875" cy="636119"/>
                </a:xfrm>
                <a:prstGeom prst="rect">
                  <a:avLst/>
                </a:prstGeom>
                <a:solidFill>
                  <a:srgbClr val="7F7F7F"/>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H</a:t>
                  </a:r>
                </a:p>
              </p:txBody>
            </p:sp>
          </p:grpSp>
        </p:grpSp>
      </p:grpSp>
      <p:grpSp>
        <p:nvGrpSpPr>
          <p:cNvPr id="884" name="Group 883">
            <a:extLst>
              <a:ext uri="{FF2B5EF4-FFF2-40B4-BE49-F238E27FC236}">
                <a16:creationId xmlns:a16="http://schemas.microsoft.com/office/drawing/2014/main" id="{0DCF5FDA-7DE6-4AB4-982D-AC9A8ED0FFC1}"/>
              </a:ext>
            </a:extLst>
          </p:cNvPr>
          <p:cNvGrpSpPr>
            <a:grpSpLocks noChangeAspect="1"/>
          </p:cNvGrpSpPr>
          <p:nvPr/>
        </p:nvGrpSpPr>
        <p:grpSpPr>
          <a:xfrm>
            <a:off x="7528444" y="4004089"/>
            <a:ext cx="2792990" cy="2057108"/>
            <a:chOff x="5502520" y="2481036"/>
            <a:chExt cx="2463324" cy="2120443"/>
          </a:xfrm>
        </p:grpSpPr>
        <p:sp>
          <p:nvSpPr>
            <p:cNvPr id="885" name="Rectangle 884">
              <a:extLst>
                <a:ext uri="{FF2B5EF4-FFF2-40B4-BE49-F238E27FC236}">
                  <a16:creationId xmlns:a16="http://schemas.microsoft.com/office/drawing/2014/main" id="{1AE1C160-2E4A-4989-A6EB-AC8E8FE23801}"/>
                </a:ext>
              </a:extLst>
            </p:cNvPr>
            <p:cNvSpPr/>
            <p:nvPr/>
          </p:nvSpPr>
          <p:spPr bwMode="auto">
            <a:xfrm>
              <a:off x="5867205" y="4105238"/>
              <a:ext cx="209863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GPU-enabled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Graphic based applications, remote visualization</a:t>
              </a:r>
            </a:p>
          </p:txBody>
        </p:sp>
        <p:grpSp>
          <p:nvGrpSpPr>
            <p:cNvPr id="886" name="Group 885">
              <a:extLst>
                <a:ext uri="{FF2B5EF4-FFF2-40B4-BE49-F238E27FC236}">
                  <a16:creationId xmlns:a16="http://schemas.microsoft.com/office/drawing/2014/main" id="{261E70D2-91E9-405D-8E4F-562B08CD5BF5}"/>
                </a:ext>
              </a:extLst>
            </p:cNvPr>
            <p:cNvGrpSpPr/>
            <p:nvPr/>
          </p:nvGrpSpPr>
          <p:grpSpPr>
            <a:xfrm>
              <a:off x="5502520" y="2481036"/>
              <a:ext cx="2055888" cy="1333217"/>
              <a:chOff x="5996265" y="2452573"/>
              <a:chExt cx="2055888" cy="1333217"/>
            </a:xfrm>
          </p:grpSpPr>
          <p:sp>
            <p:nvSpPr>
              <p:cNvPr id="887" name="Freeform 23">
                <a:extLst>
                  <a:ext uri="{FF2B5EF4-FFF2-40B4-BE49-F238E27FC236}">
                    <a16:creationId xmlns:a16="http://schemas.microsoft.com/office/drawing/2014/main" id="{35E313B4-1ED9-4321-B68E-23550F85BCA9}"/>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2800" kern="0">
                  <a:gradFill>
                    <a:gsLst>
                      <a:gs pos="1250">
                        <a:srgbClr val="FFFFFF"/>
                      </a:gs>
                      <a:gs pos="100000">
                        <a:srgbClr val="FFFFFF"/>
                      </a:gs>
                    </a:gsLst>
                    <a:lin ang="5400000" scaled="0"/>
                  </a:gradFill>
                  <a:latin typeface="Segoe UI Light"/>
                </a:endParaRPr>
              </a:p>
            </p:txBody>
          </p:sp>
          <p:grpSp>
            <p:nvGrpSpPr>
              <p:cNvPr id="888" name="Group 887">
                <a:extLst>
                  <a:ext uri="{FF2B5EF4-FFF2-40B4-BE49-F238E27FC236}">
                    <a16:creationId xmlns:a16="http://schemas.microsoft.com/office/drawing/2014/main" id="{710CF3E5-F04B-458D-9D4C-D58595981472}"/>
                  </a:ext>
                </a:extLst>
              </p:cNvPr>
              <p:cNvGrpSpPr/>
              <p:nvPr/>
            </p:nvGrpSpPr>
            <p:grpSpPr>
              <a:xfrm>
                <a:off x="6468553" y="2746939"/>
                <a:ext cx="1111312" cy="1038851"/>
                <a:chOff x="6468553" y="2746939"/>
                <a:chExt cx="1111312" cy="1038851"/>
              </a:xfrm>
            </p:grpSpPr>
            <p:grpSp>
              <p:nvGrpSpPr>
                <p:cNvPr id="889" name="Group 888">
                  <a:extLst>
                    <a:ext uri="{FF2B5EF4-FFF2-40B4-BE49-F238E27FC236}">
                      <a16:creationId xmlns:a16="http://schemas.microsoft.com/office/drawing/2014/main" id="{B3C30928-C751-4A1B-984F-64027179577C}"/>
                    </a:ext>
                  </a:extLst>
                </p:cNvPr>
                <p:cNvGrpSpPr/>
                <p:nvPr/>
              </p:nvGrpSpPr>
              <p:grpSpPr>
                <a:xfrm>
                  <a:off x="6468553" y="2746939"/>
                  <a:ext cx="1111312" cy="1038851"/>
                  <a:chOff x="7132637" y="1006524"/>
                  <a:chExt cx="4304244" cy="4014739"/>
                </a:xfrm>
              </p:grpSpPr>
              <p:pic>
                <p:nvPicPr>
                  <p:cNvPr id="891" name="Picture 890">
                    <a:extLst>
                      <a:ext uri="{FF2B5EF4-FFF2-40B4-BE49-F238E27FC236}">
                        <a16:creationId xmlns:a16="http://schemas.microsoft.com/office/drawing/2014/main" id="{3C183BC8-27AA-4C0D-B718-4C38A8DD8FCF}"/>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892" name="AutoShape 3">
                    <a:extLst>
                      <a:ext uri="{FF2B5EF4-FFF2-40B4-BE49-F238E27FC236}">
                        <a16:creationId xmlns:a16="http://schemas.microsoft.com/office/drawing/2014/main" id="{023F797F-4BD3-4E72-B87C-7406AE3EFD91}"/>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900" kern="0">
                      <a:gradFill>
                        <a:gsLst>
                          <a:gs pos="1250">
                            <a:srgbClr val="FFFFFF"/>
                          </a:gs>
                          <a:gs pos="100000">
                            <a:srgbClr val="FFFFFF"/>
                          </a:gs>
                        </a:gsLst>
                        <a:lin ang="5400000" scaled="0"/>
                      </a:gradFill>
                      <a:latin typeface="Segoe UI Light"/>
                    </a:endParaRPr>
                  </a:p>
                </p:txBody>
              </p:sp>
            </p:grpSp>
            <p:sp>
              <p:nvSpPr>
                <p:cNvPr id="890" name="TextBox 889">
                  <a:extLst>
                    <a:ext uri="{FF2B5EF4-FFF2-40B4-BE49-F238E27FC236}">
                      <a16:creationId xmlns:a16="http://schemas.microsoft.com/office/drawing/2014/main" id="{59C1B542-A853-4E41-A7B6-D33784985C2B}"/>
                    </a:ext>
                  </a:extLst>
                </p:cNvPr>
                <p:cNvSpPr txBox="1"/>
                <p:nvPr/>
              </p:nvSpPr>
              <p:spPr>
                <a:xfrm>
                  <a:off x="6565772" y="2862607"/>
                  <a:ext cx="916875" cy="636119"/>
                </a:xfrm>
                <a:prstGeom prst="rect">
                  <a:avLst/>
                </a:prstGeom>
                <a:solidFill>
                  <a:srgbClr val="7F7F7F"/>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N</a:t>
                  </a:r>
                </a:p>
              </p:txBody>
            </p:sp>
          </p:grpSp>
        </p:grpSp>
      </p:grpSp>
      <p:grpSp>
        <p:nvGrpSpPr>
          <p:cNvPr id="893" name="Group 892">
            <a:extLst>
              <a:ext uri="{FF2B5EF4-FFF2-40B4-BE49-F238E27FC236}">
                <a16:creationId xmlns:a16="http://schemas.microsoft.com/office/drawing/2014/main" id="{F1FCBE78-5B68-4E26-B9F7-7F2BFF74E8D3}"/>
              </a:ext>
            </a:extLst>
          </p:cNvPr>
          <p:cNvGrpSpPr>
            <a:grpSpLocks noChangeAspect="1"/>
          </p:cNvGrpSpPr>
          <p:nvPr/>
        </p:nvGrpSpPr>
        <p:grpSpPr>
          <a:xfrm>
            <a:off x="2979439" y="4004090"/>
            <a:ext cx="2672808" cy="2053614"/>
            <a:chOff x="5502520" y="2481036"/>
            <a:chExt cx="2755099" cy="2116841"/>
          </a:xfrm>
        </p:grpSpPr>
        <p:sp>
          <p:nvSpPr>
            <p:cNvPr id="894" name="Rectangle 893">
              <a:extLst>
                <a:ext uri="{FF2B5EF4-FFF2-40B4-BE49-F238E27FC236}">
                  <a16:creationId xmlns:a16="http://schemas.microsoft.com/office/drawing/2014/main" id="{B701977D-44E7-49FA-99C4-D27F8FD8EFEB}"/>
                </a:ext>
              </a:extLst>
            </p:cNvPr>
            <p:cNvSpPr/>
            <p:nvPr/>
          </p:nvSpPr>
          <p:spPr bwMode="auto">
            <a:xfrm>
              <a:off x="5627465" y="4101636"/>
              <a:ext cx="2630154"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Storage optimized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No SQL databases </a:t>
              </a:r>
              <a:b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b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(Cassandra, MongoDB), </a:t>
              </a:r>
              <a:b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b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data warehousing</a:t>
              </a:r>
            </a:p>
          </p:txBody>
        </p:sp>
        <p:grpSp>
          <p:nvGrpSpPr>
            <p:cNvPr id="895" name="Group 894">
              <a:extLst>
                <a:ext uri="{FF2B5EF4-FFF2-40B4-BE49-F238E27FC236}">
                  <a16:creationId xmlns:a16="http://schemas.microsoft.com/office/drawing/2014/main" id="{F998633D-D116-488F-A4EF-73FFF9711E20}"/>
                </a:ext>
              </a:extLst>
            </p:cNvPr>
            <p:cNvGrpSpPr/>
            <p:nvPr/>
          </p:nvGrpSpPr>
          <p:grpSpPr>
            <a:xfrm>
              <a:off x="5502520" y="2481036"/>
              <a:ext cx="2055888" cy="1333217"/>
              <a:chOff x="5996265" y="2452573"/>
              <a:chExt cx="2055888" cy="1333217"/>
            </a:xfrm>
          </p:grpSpPr>
          <p:sp>
            <p:nvSpPr>
              <p:cNvPr id="896" name="Freeform 23">
                <a:extLst>
                  <a:ext uri="{FF2B5EF4-FFF2-40B4-BE49-F238E27FC236}">
                    <a16:creationId xmlns:a16="http://schemas.microsoft.com/office/drawing/2014/main" id="{4D3C4618-2394-4E48-84BC-3B069A0D0069}"/>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2800" kern="0" dirty="0">
                  <a:gradFill>
                    <a:gsLst>
                      <a:gs pos="1250">
                        <a:srgbClr val="FFFFFF"/>
                      </a:gs>
                      <a:gs pos="100000">
                        <a:srgbClr val="FFFFFF"/>
                      </a:gs>
                    </a:gsLst>
                    <a:lin ang="5400000" scaled="0"/>
                  </a:gradFill>
                  <a:latin typeface="Segoe UI Light"/>
                </a:endParaRPr>
              </a:p>
            </p:txBody>
          </p:sp>
          <p:grpSp>
            <p:nvGrpSpPr>
              <p:cNvPr id="897" name="Group 896">
                <a:extLst>
                  <a:ext uri="{FF2B5EF4-FFF2-40B4-BE49-F238E27FC236}">
                    <a16:creationId xmlns:a16="http://schemas.microsoft.com/office/drawing/2014/main" id="{7B60A3A8-41E0-4F39-934F-AF45902D60EC}"/>
                  </a:ext>
                </a:extLst>
              </p:cNvPr>
              <p:cNvGrpSpPr/>
              <p:nvPr/>
            </p:nvGrpSpPr>
            <p:grpSpPr>
              <a:xfrm>
                <a:off x="6468553" y="2746939"/>
                <a:ext cx="1111312" cy="1038851"/>
                <a:chOff x="6468553" y="2746939"/>
                <a:chExt cx="1111312" cy="1038851"/>
              </a:xfrm>
            </p:grpSpPr>
            <p:grpSp>
              <p:nvGrpSpPr>
                <p:cNvPr id="898" name="Group 897">
                  <a:extLst>
                    <a:ext uri="{FF2B5EF4-FFF2-40B4-BE49-F238E27FC236}">
                      <a16:creationId xmlns:a16="http://schemas.microsoft.com/office/drawing/2014/main" id="{B19B034A-A666-4896-8D0D-8D551A060AE4}"/>
                    </a:ext>
                  </a:extLst>
                </p:cNvPr>
                <p:cNvGrpSpPr/>
                <p:nvPr/>
              </p:nvGrpSpPr>
              <p:grpSpPr>
                <a:xfrm>
                  <a:off x="6468553" y="2746939"/>
                  <a:ext cx="1111312" cy="1038851"/>
                  <a:chOff x="7132637" y="1006524"/>
                  <a:chExt cx="4304244" cy="4014739"/>
                </a:xfrm>
              </p:grpSpPr>
              <p:pic>
                <p:nvPicPr>
                  <p:cNvPr id="900" name="Picture 899">
                    <a:extLst>
                      <a:ext uri="{FF2B5EF4-FFF2-40B4-BE49-F238E27FC236}">
                        <a16:creationId xmlns:a16="http://schemas.microsoft.com/office/drawing/2014/main" id="{27CCF6B5-31F4-4858-A44E-01692AF43229}"/>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901" name="AutoShape 3">
                    <a:extLst>
                      <a:ext uri="{FF2B5EF4-FFF2-40B4-BE49-F238E27FC236}">
                        <a16:creationId xmlns:a16="http://schemas.microsoft.com/office/drawing/2014/main" id="{A4FF84F0-37E0-41E5-9BF8-48B5B1CE44C0}"/>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900" kern="0">
                      <a:gradFill>
                        <a:gsLst>
                          <a:gs pos="1250">
                            <a:srgbClr val="FFFFFF"/>
                          </a:gs>
                          <a:gs pos="100000">
                            <a:srgbClr val="FFFFFF"/>
                          </a:gs>
                        </a:gsLst>
                        <a:lin ang="5400000" scaled="0"/>
                      </a:gradFill>
                      <a:latin typeface="Segoe UI Light"/>
                    </a:endParaRPr>
                  </a:p>
                </p:txBody>
              </p:sp>
            </p:grpSp>
            <p:sp>
              <p:nvSpPr>
                <p:cNvPr id="899" name="TextBox 898">
                  <a:extLst>
                    <a:ext uri="{FF2B5EF4-FFF2-40B4-BE49-F238E27FC236}">
                      <a16:creationId xmlns:a16="http://schemas.microsoft.com/office/drawing/2014/main" id="{9E259FDD-C7B4-4869-9154-2950C5419CA2}"/>
                    </a:ext>
                  </a:extLst>
                </p:cNvPr>
                <p:cNvSpPr txBox="1"/>
                <p:nvPr/>
              </p:nvSpPr>
              <p:spPr>
                <a:xfrm>
                  <a:off x="6565772" y="2862607"/>
                  <a:ext cx="916875" cy="636119"/>
                </a:xfrm>
                <a:prstGeom prst="rect">
                  <a:avLst/>
                </a:prstGeom>
                <a:solidFill>
                  <a:srgbClr val="7F7F7F"/>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L</a:t>
                  </a:r>
                </a:p>
              </p:txBody>
            </p:sp>
          </p:grpSp>
        </p:grpSp>
      </p:grpSp>
      <p:grpSp>
        <p:nvGrpSpPr>
          <p:cNvPr id="902" name="Group 901">
            <a:extLst>
              <a:ext uri="{FF2B5EF4-FFF2-40B4-BE49-F238E27FC236}">
                <a16:creationId xmlns:a16="http://schemas.microsoft.com/office/drawing/2014/main" id="{BDD69B57-080A-4A27-98E9-4BDCD94BD582}"/>
              </a:ext>
            </a:extLst>
          </p:cNvPr>
          <p:cNvGrpSpPr/>
          <p:nvPr/>
        </p:nvGrpSpPr>
        <p:grpSpPr>
          <a:xfrm>
            <a:off x="10429360" y="4110960"/>
            <a:ext cx="1665132" cy="1950237"/>
            <a:chOff x="9799736" y="2955334"/>
            <a:chExt cx="1366875" cy="1600912"/>
          </a:xfrm>
        </p:grpSpPr>
        <p:grpSp>
          <p:nvGrpSpPr>
            <p:cNvPr id="903" name="Group 902">
              <a:extLst>
                <a:ext uri="{FF2B5EF4-FFF2-40B4-BE49-F238E27FC236}">
                  <a16:creationId xmlns:a16="http://schemas.microsoft.com/office/drawing/2014/main" id="{5CF63DF8-727E-4C69-AE65-ACD9B9270428}"/>
                </a:ext>
              </a:extLst>
            </p:cNvPr>
            <p:cNvGrpSpPr/>
            <p:nvPr/>
          </p:nvGrpSpPr>
          <p:grpSpPr>
            <a:xfrm>
              <a:off x="9799736" y="2955334"/>
              <a:ext cx="934958" cy="1025766"/>
              <a:chOff x="9264169" y="3168861"/>
              <a:chExt cx="1048453" cy="1150283"/>
            </a:xfrm>
          </p:grpSpPr>
          <p:grpSp>
            <p:nvGrpSpPr>
              <p:cNvPr id="905" name="Group 904">
                <a:extLst>
                  <a:ext uri="{FF2B5EF4-FFF2-40B4-BE49-F238E27FC236}">
                    <a16:creationId xmlns:a16="http://schemas.microsoft.com/office/drawing/2014/main" id="{FF9F4A46-3043-4066-87A0-36F886BE1919}"/>
                  </a:ext>
                </a:extLst>
              </p:cNvPr>
              <p:cNvGrpSpPr/>
              <p:nvPr/>
            </p:nvGrpSpPr>
            <p:grpSpPr>
              <a:xfrm>
                <a:off x="9369060" y="3168861"/>
                <a:ext cx="838673" cy="860859"/>
                <a:chOff x="-1455738" y="922338"/>
                <a:chExt cx="300038" cy="307975"/>
              </a:xfrm>
            </p:grpSpPr>
            <p:sp>
              <p:nvSpPr>
                <p:cNvPr id="907" name="Rectangle 124">
                  <a:extLst>
                    <a:ext uri="{FF2B5EF4-FFF2-40B4-BE49-F238E27FC236}">
                      <a16:creationId xmlns:a16="http://schemas.microsoft.com/office/drawing/2014/main" id="{F26FDD4F-AD33-4984-9AE2-2E95AE26BDF4}"/>
                    </a:ext>
                  </a:extLst>
                </p:cNvPr>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08" name="Rectangle 125">
                  <a:extLst>
                    <a:ext uri="{FF2B5EF4-FFF2-40B4-BE49-F238E27FC236}">
                      <a16:creationId xmlns:a16="http://schemas.microsoft.com/office/drawing/2014/main" id="{0CD4AD2A-FD47-4E88-8588-46120E906C5D}"/>
                    </a:ext>
                  </a:extLst>
                </p:cNvPr>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09" name="Rectangle 126">
                  <a:extLst>
                    <a:ext uri="{FF2B5EF4-FFF2-40B4-BE49-F238E27FC236}">
                      <a16:creationId xmlns:a16="http://schemas.microsoft.com/office/drawing/2014/main" id="{8AD3C06A-2492-41B6-928A-DA70BBF812F3}"/>
                    </a:ext>
                  </a:extLst>
                </p:cNvPr>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0" name="Rectangle 127">
                  <a:extLst>
                    <a:ext uri="{FF2B5EF4-FFF2-40B4-BE49-F238E27FC236}">
                      <a16:creationId xmlns:a16="http://schemas.microsoft.com/office/drawing/2014/main" id="{1B6CC784-358C-4FA1-835E-54E83FE271BB}"/>
                    </a:ext>
                  </a:extLst>
                </p:cNvPr>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2" name="Rectangle 128">
                  <a:extLst>
                    <a:ext uri="{FF2B5EF4-FFF2-40B4-BE49-F238E27FC236}">
                      <a16:creationId xmlns:a16="http://schemas.microsoft.com/office/drawing/2014/main" id="{0DD77AD7-EF31-4D0E-81AA-0E526D80DEED}"/>
                    </a:ext>
                  </a:extLst>
                </p:cNvPr>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3" name="Rectangle 129">
                  <a:extLst>
                    <a:ext uri="{FF2B5EF4-FFF2-40B4-BE49-F238E27FC236}">
                      <a16:creationId xmlns:a16="http://schemas.microsoft.com/office/drawing/2014/main" id="{31AC63FF-302B-42F0-ADBD-46856E853CC9}"/>
                    </a:ext>
                  </a:extLst>
                </p:cNvPr>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4" name="Rectangle 130">
                  <a:extLst>
                    <a:ext uri="{FF2B5EF4-FFF2-40B4-BE49-F238E27FC236}">
                      <a16:creationId xmlns:a16="http://schemas.microsoft.com/office/drawing/2014/main" id="{AB8C3C15-0BDD-4648-BDA9-1948843032A7}"/>
                    </a:ext>
                  </a:extLst>
                </p:cNvPr>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5" name="Rectangle 131">
                  <a:extLst>
                    <a:ext uri="{FF2B5EF4-FFF2-40B4-BE49-F238E27FC236}">
                      <a16:creationId xmlns:a16="http://schemas.microsoft.com/office/drawing/2014/main" id="{DEAA0BC0-730F-48AD-B335-B24BC54C8AC5}"/>
                    </a:ext>
                  </a:extLst>
                </p:cNvPr>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6" name="Rectangle 132">
                  <a:extLst>
                    <a:ext uri="{FF2B5EF4-FFF2-40B4-BE49-F238E27FC236}">
                      <a16:creationId xmlns:a16="http://schemas.microsoft.com/office/drawing/2014/main" id="{6AA71E39-9C34-4087-868D-1F1BD0F34CC1}"/>
                    </a:ext>
                  </a:extLst>
                </p:cNvPr>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sp>
              <p:nvSpPr>
                <p:cNvPr id="917" name="Oval 133">
                  <a:extLst>
                    <a:ext uri="{FF2B5EF4-FFF2-40B4-BE49-F238E27FC236}">
                      <a16:creationId xmlns:a16="http://schemas.microsoft.com/office/drawing/2014/main" id="{84568BEB-A27F-46DD-A3FA-5AEDA235ACF0}"/>
                    </a:ext>
                  </a:extLst>
                </p:cNvPr>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pic>
            <p:nvPicPr>
              <p:cNvPr id="906" name="Picture 905">
                <a:extLst>
                  <a:ext uri="{FF2B5EF4-FFF2-40B4-BE49-F238E27FC236}">
                    <a16:creationId xmlns:a16="http://schemas.microsoft.com/office/drawing/2014/main" id="{D18508D2-DB32-421F-B1D7-6D1FA4E18ED5}"/>
                  </a:ext>
                </a:extLst>
              </p:cNvPr>
              <p:cNvPicPr>
                <a:picLocks noChangeAspect="1"/>
              </p:cNvPicPr>
              <p:nvPr/>
            </p:nvPicPr>
            <p:blipFill>
              <a:blip r:embed="rId4"/>
              <a:stretch>
                <a:fillRect/>
              </a:stretch>
            </p:blipFill>
            <p:spPr>
              <a:xfrm>
                <a:off x="9264169" y="4013345"/>
                <a:ext cx="1048453" cy="305799"/>
              </a:xfrm>
              <a:prstGeom prst="rect">
                <a:avLst/>
              </a:prstGeom>
            </p:spPr>
          </p:pic>
        </p:grpSp>
        <p:sp>
          <p:nvSpPr>
            <p:cNvPr id="904" name="Rectangle 903">
              <a:extLst>
                <a:ext uri="{FF2B5EF4-FFF2-40B4-BE49-F238E27FC236}">
                  <a16:creationId xmlns:a16="http://schemas.microsoft.com/office/drawing/2014/main" id="{B4990F40-AC1C-4107-BF2C-93253EC1B863}"/>
                </a:ext>
              </a:extLst>
            </p:cNvPr>
            <p:cNvSpPr/>
            <p:nvPr/>
          </p:nvSpPr>
          <p:spPr bwMode="auto">
            <a:xfrm>
              <a:off x="9815767" y="4157842"/>
              <a:ext cx="1350844" cy="398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SAP HANA Large instances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OLTP, OLAP</a:t>
              </a:r>
            </a:p>
          </p:txBody>
        </p:sp>
      </p:grpSp>
      <p:grpSp>
        <p:nvGrpSpPr>
          <p:cNvPr id="964" name="Group 963">
            <a:extLst>
              <a:ext uri="{FF2B5EF4-FFF2-40B4-BE49-F238E27FC236}">
                <a16:creationId xmlns:a16="http://schemas.microsoft.com/office/drawing/2014/main" id="{AFEA27D7-D3C6-479A-8AC0-66BAC50DDAD2}"/>
              </a:ext>
            </a:extLst>
          </p:cNvPr>
          <p:cNvGrpSpPr/>
          <p:nvPr/>
        </p:nvGrpSpPr>
        <p:grpSpPr>
          <a:xfrm>
            <a:off x="5164091" y="1437287"/>
            <a:ext cx="2118981" cy="2057108"/>
            <a:chOff x="475942" y="2481036"/>
            <a:chExt cx="2055888" cy="2120443"/>
          </a:xfrm>
        </p:grpSpPr>
        <p:sp>
          <p:nvSpPr>
            <p:cNvPr id="965" name="Rectangle 964">
              <a:extLst>
                <a:ext uri="{FF2B5EF4-FFF2-40B4-BE49-F238E27FC236}">
                  <a16:creationId xmlns:a16="http://schemas.microsoft.com/office/drawing/2014/main" id="{7F4BC41B-4BF4-486E-8454-3245E6C0170C}"/>
                </a:ext>
              </a:extLst>
            </p:cNvPr>
            <p:cNvSpPr/>
            <p:nvPr/>
          </p:nvSpPr>
          <p:spPr bwMode="auto">
            <a:xfrm>
              <a:off x="575676" y="4105239"/>
              <a:ext cx="1856422"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Memory optimized</a:t>
              </a:r>
            </a:p>
            <a:p>
              <a:pPr defTabSz="932114" eaLnBrk="0" fontAlgn="base" hangingPunct="0">
                <a:lnSpc>
                  <a:spcPct val="90000"/>
                </a:lnSpc>
                <a:spcBef>
                  <a:spcPct val="0"/>
                </a:spcBef>
                <a:spcAft>
                  <a:spcPct val="0"/>
                </a:spcAft>
                <a:defRPr/>
              </a:pPr>
              <a:endPar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Nested Virtualization</a:t>
              </a:r>
            </a:p>
          </p:txBody>
        </p:sp>
        <p:grpSp>
          <p:nvGrpSpPr>
            <p:cNvPr id="966" name="Group 965">
              <a:extLst>
                <a:ext uri="{FF2B5EF4-FFF2-40B4-BE49-F238E27FC236}">
                  <a16:creationId xmlns:a16="http://schemas.microsoft.com/office/drawing/2014/main" id="{C385B76B-A6ED-4D06-B11C-64547558F4B2}"/>
                </a:ext>
              </a:extLst>
            </p:cNvPr>
            <p:cNvGrpSpPr/>
            <p:nvPr/>
          </p:nvGrpSpPr>
          <p:grpSpPr>
            <a:xfrm>
              <a:off x="475942" y="2481036"/>
              <a:ext cx="2055888" cy="1333217"/>
              <a:chOff x="5996265" y="2452573"/>
              <a:chExt cx="2055888" cy="1333217"/>
            </a:xfrm>
          </p:grpSpPr>
          <p:sp>
            <p:nvSpPr>
              <p:cNvPr id="967" name="Freeform 23">
                <a:extLst>
                  <a:ext uri="{FF2B5EF4-FFF2-40B4-BE49-F238E27FC236}">
                    <a16:creationId xmlns:a16="http://schemas.microsoft.com/office/drawing/2014/main" id="{1C87D021-93EA-473B-8561-DE1B6580806A}"/>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968" name="Group 967">
                <a:extLst>
                  <a:ext uri="{FF2B5EF4-FFF2-40B4-BE49-F238E27FC236}">
                    <a16:creationId xmlns:a16="http://schemas.microsoft.com/office/drawing/2014/main" id="{5D4E563C-2846-4778-AC2B-EED38F12CCF9}"/>
                  </a:ext>
                </a:extLst>
              </p:cNvPr>
              <p:cNvGrpSpPr/>
              <p:nvPr/>
            </p:nvGrpSpPr>
            <p:grpSpPr>
              <a:xfrm>
                <a:off x="6468553" y="2746939"/>
                <a:ext cx="1111312" cy="1038851"/>
                <a:chOff x="6468553" y="2746939"/>
                <a:chExt cx="1111312" cy="1038851"/>
              </a:xfrm>
            </p:grpSpPr>
            <p:grpSp>
              <p:nvGrpSpPr>
                <p:cNvPr id="969" name="Group 968">
                  <a:extLst>
                    <a:ext uri="{FF2B5EF4-FFF2-40B4-BE49-F238E27FC236}">
                      <a16:creationId xmlns:a16="http://schemas.microsoft.com/office/drawing/2014/main" id="{179B29F8-6FCB-4A01-AFA5-D336D4ECC0DF}"/>
                    </a:ext>
                  </a:extLst>
                </p:cNvPr>
                <p:cNvGrpSpPr/>
                <p:nvPr/>
              </p:nvGrpSpPr>
              <p:grpSpPr>
                <a:xfrm>
                  <a:off x="6468553" y="2746939"/>
                  <a:ext cx="1111312" cy="1038851"/>
                  <a:chOff x="7132637" y="1006524"/>
                  <a:chExt cx="4304244" cy="4014739"/>
                </a:xfrm>
              </p:grpSpPr>
              <p:pic>
                <p:nvPicPr>
                  <p:cNvPr id="971" name="Picture 970">
                    <a:extLst>
                      <a:ext uri="{FF2B5EF4-FFF2-40B4-BE49-F238E27FC236}">
                        <a16:creationId xmlns:a16="http://schemas.microsoft.com/office/drawing/2014/main" id="{06876A40-9369-4772-98B5-56667C5D3E4C}"/>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972" name="AutoShape 3">
                    <a:extLst>
                      <a:ext uri="{FF2B5EF4-FFF2-40B4-BE49-F238E27FC236}">
                        <a16:creationId xmlns:a16="http://schemas.microsoft.com/office/drawing/2014/main" id="{36518000-A761-423C-9127-A3702C22BFE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970" name="TextBox 969">
                  <a:extLst>
                    <a:ext uri="{FF2B5EF4-FFF2-40B4-BE49-F238E27FC236}">
                      <a16:creationId xmlns:a16="http://schemas.microsoft.com/office/drawing/2014/main" id="{392DC395-419D-4E6C-850A-87DBB115D8F2}"/>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E</a:t>
                  </a:r>
                </a:p>
              </p:txBody>
            </p:sp>
          </p:grpSp>
        </p:grpSp>
      </p:grpSp>
      <p:grpSp>
        <p:nvGrpSpPr>
          <p:cNvPr id="982" name="Group 981">
            <a:extLst>
              <a:ext uri="{FF2B5EF4-FFF2-40B4-BE49-F238E27FC236}">
                <a16:creationId xmlns:a16="http://schemas.microsoft.com/office/drawing/2014/main" id="{AFE18798-D950-447C-96D4-84FE87C71852}"/>
              </a:ext>
            </a:extLst>
          </p:cNvPr>
          <p:cNvGrpSpPr/>
          <p:nvPr/>
        </p:nvGrpSpPr>
        <p:grpSpPr>
          <a:xfrm>
            <a:off x="5327069" y="3998227"/>
            <a:ext cx="2118981" cy="2057108"/>
            <a:chOff x="475942" y="2481036"/>
            <a:chExt cx="2055888" cy="2120443"/>
          </a:xfrm>
        </p:grpSpPr>
        <p:sp>
          <p:nvSpPr>
            <p:cNvPr id="983" name="Rectangle 982">
              <a:extLst>
                <a:ext uri="{FF2B5EF4-FFF2-40B4-BE49-F238E27FC236}">
                  <a16:creationId xmlns:a16="http://schemas.microsoft.com/office/drawing/2014/main" id="{CE42BF99-B4E6-4E3B-9179-99FC69625F5A}"/>
                </a:ext>
              </a:extLst>
            </p:cNvPr>
            <p:cNvSpPr/>
            <p:nvPr/>
          </p:nvSpPr>
          <p:spPr bwMode="auto">
            <a:xfrm>
              <a:off x="575676" y="4105239"/>
              <a:ext cx="1856422" cy="496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eaLnBrk="0" fontAlgn="base" hangingPunct="0">
                <a:lnSpc>
                  <a:spcPct val="90000"/>
                </a:lnSpc>
                <a:spcBef>
                  <a:spcPct val="0"/>
                </a:spcBef>
                <a:spcAft>
                  <a:spcPct val="0"/>
                </a:spcAft>
                <a:defRPr/>
              </a:pPr>
              <a:r>
                <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rPr>
                <a:t>Large VMs</a:t>
              </a:r>
            </a:p>
            <a:p>
              <a:pPr defTabSz="932114" eaLnBrk="0" fontAlgn="base" hangingPunct="0">
                <a:lnSpc>
                  <a:spcPct val="90000"/>
                </a:lnSpc>
                <a:spcBef>
                  <a:spcPct val="0"/>
                </a:spcBef>
                <a:spcAft>
                  <a:spcPct val="0"/>
                </a:spcAft>
                <a:defRPr/>
              </a:pPr>
              <a:endParaRPr lang="en-US" sz="1399" kern="0" dirty="0">
                <a:solidFill>
                  <a:srgbClr val="0072C6"/>
                </a:solidFill>
                <a:latin typeface="Segoe UI Semibold" panose="020B0702040204020203" pitchFamily="34" charset="0"/>
                <a:ea typeface="Segoe UI" pitchFamily="34" charset="0"/>
                <a:cs typeface="Segoe UI Semibold" panose="020B0702040204020203" pitchFamily="34" charset="0"/>
              </a:endParaRP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Nested Virtualization</a:t>
              </a:r>
            </a:p>
            <a:p>
              <a:pPr defTabSz="932114" eaLnBrk="0" fontAlgn="base" hangingPunct="0">
                <a:lnSpc>
                  <a:spcPct val="90000"/>
                </a:lnSpc>
                <a:spcBef>
                  <a:spcPct val="0"/>
                </a:spcBef>
                <a:spcAft>
                  <a:spcPct val="0"/>
                </a:spcAft>
                <a:defRPr/>
              </a:pPr>
              <a:r>
                <a:rPr lang="en-US" sz="1399" kern="0" dirty="0">
                  <a:solidFill>
                    <a:srgbClr val="505050"/>
                  </a:solidFill>
                  <a:latin typeface="Segoe UI" panose="020B0502040204020203" pitchFamily="34" charset="0"/>
                  <a:ea typeface="Segoe UI" panose="020B0502040204020203" pitchFamily="34" charset="0"/>
                  <a:cs typeface="Segoe UI" panose="020B0502040204020203" pitchFamily="34" charset="0"/>
                </a:rPr>
                <a:t>128 Cores, 2 TB RAM</a:t>
              </a:r>
            </a:p>
          </p:txBody>
        </p:sp>
        <p:grpSp>
          <p:nvGrpSpPr>
            <p:cNvPr id="984" name="Group 983">
              <a:extLst>
                <a:ext uri="{FF2B5EF4-FFF2-40B4-BE49-F238E27FC236}">
                  <a16:creationId xmlns:a16="http://schemas.microsoft.com/office/drawing/2014/main" id="{EDC56E71-694F-47B3-B085-964DD7BE52A2}"/>
                </a:ext>
              </a:extLst>
            </p:cNvPr>
            <p:cNvGrpSpPr/>
            <p:nvPr/>
          </p:nvGrpSpPr>
          <p:grpSpPr>
            <a:xfrm>
              <a:off x="475942" y="2481036"/>
              <a:ext cx="2055888" cy="1333217"/>
              <a:chOff x="5996265" y="2452573"/>
              <a:chExt cx="2055888" cy="1333217"/>
            </a:xfrm>
          </p:grpSpPr>
          <p:sp>
            <p:nvSpPr>
              <p:cNvPr id="985" name="Freeform 23">
                <a:extLst>
                  <a:ext uri="{FF2B5EF4-FFF2-40B4-BE49-F238E27FC236}">
                    <a16:creationId xmlns:a16="http://schemas.microsoft.com/office/drawing/2014/main" id="{901D05A1-65CA-4D9D-B0E9-2FAC5FAFAEF5}"/>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gradFill>
                    <a:gsLst>
                      <a:gs pos="1250">
                        <a:srgbClr val="FFFFFF"/>
                      </a:gs>
                      <a:gs pos="100000">
                        <a:srgbClr val="FFFFFF"/>
                      </a:gs>
                    </a:gsLst>
                    <a:lin ang="5400000" scaled="0"/>
                  </a:gradFill>
                  <a:latin typeface="Segoe UI Light"/>
                </a:endParaRPr>
              </a:p>
            </p:txBody>
          </p:sp>
          <p:grpSp>
            <p:nvGrpSpPr>
              <p:cNvPr id="986" name="Group 985">
                <a:extLst>
                  <a:ext uri="{FF2B5EF4-FFF2-40B4-BE49-F238E27FC236}">
                    <a16:creationId xmlns:a16="http://schemas.microsoft.com/office/drawing/2014/main" id="{93E12057-92CC-4332-966B-4ADCCA36B923}"/>
                  </a:ext>
                </a:extLst>
              </p:cNvPr>
              <p:cNvGrpSpPr/>
              <p:nvPr/>
            </p:nvGrpSpPr>
            <p:grpSpPr>
              <a:xfrm>
                <a:off x="6468553" y="2746939"/>
                <a:ext cx="1111312" cy="1038851"/>
                <a:chOff x="6468553" y="2746939"/>
                <a:chExt cx="1111312" cy="1038851"/>
              </a:xfrm>
            </p:grpSpPr>
            <p:grpSp>
              <p:nvGrpSpPr>
                <p:cNvPr id="987" name="Group 986">
                  <a:extLst>
                    <a:ext uri="{FF2B5EF4-FFF2-40B4-BE49-F238E27FC236}">
                      <a16:creationId xmlns:a16="http://schemas.microsoft.com/office/drawing/2014/main" id="{62EDB82D-C4B4-4836-A758-FD0478BFD2C3}"/>
                    </a:ext>
                  </a:extLst>
                </p:cNvPr>
                <p:cNvGrpSpPr/>
                <p:nvPr/>
              </p:nvGrpSpPr>
              <p:grpSpPr>
                <a:xfrm>
                  <a:off x="6468553" y="2746939"/>
                  <a:ext cx="1111312" cy="1038851"/>
                  <a:chOff x="7132637" y="1006524"/>
                  <a:chExt cx="4304244" cy="4014739"/>
                </a:xfrm>
              </p:grpSpPr>
              <p:pic>
                <p:nvPicPr>
                  <p:cNvPr id="989" name="Picture 988">
                    <a:extLst>
                      <a:ext uri="{FF2B5EF4-FFF2-40B4-BE49-F238E27FC236}">
                        <a16:creationId xmlns:a16="http://schemas.microsoft.com/office/drawing/2014/main" id="{0D354DCF-67E5-45B1-B07E-1A420A706C32}"/>
                      </a:ext>
                    </a:extLst>
                  </p:cNvPr>
                  <p:cNvPicPr>
                    <a:picLocks noChangeAspect="1"/>
                  </p:cNvPicPr>
                  <p:nvPr/>
                </p:nvPicPr>
                <p:blipFill>
                  <a:blip r:embed="rId5"/>
                  <a:stretch>
                    <a:fillRect/>
                  </a:stretch>
                </p:blipFill>
                <p:spPr>
                  <a:xfrm>
                    <a:off x="7199561" y="1172781"/>
                    <a:ext cx="4182166" cy="3848482"/>
                  </a:xfrm>
                  <a:prstGeom prst="rect">
                    <a:avLst/>
                  </a:prstGeom>
                </p:spPr>
              </p:pic>
              <p:sp>
                <p:nvSpPr>
                  <p:cNvPr id="990" name="AutoShape 3">
                    <a:extLst>
                      <a:ext uri="{FF2B5EF4-FFF2-40B4-BE49-F238E27FC236}">
                        <a16:creationId xmlns:a16="http://schemas.microsoft.com/office/drawing/2014/main" id="{E63DE4CF-4569-42DB-BD99-C7A54EB3A1F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214">
                      <a:defRPr/>
                    </a:pPr>
                    <a:endParaRPr lang="en-US" sz="587" kern="0">
                      <a:gradFill>
                        <a:gsLst>
                          <a:gs pos="1250">
                            <a:srgbClr val="FFFFFF"/>
                          </a:gs>
                          <a:gs pos="100000">
                            <a:srgbClr val="FFFFFF"/>
                          </a:gs>
                        </a:gsLst>
                        <a:lin ang="5400000" scaled="0"/>
                      </a:gradFill>
                      <a:latin typeface="Segoe UI Light"/>
                    </a:endParaRPr>
                  </a:p>
                </p:txBody>
              </p:sp>
            </p:grpSp>
            <p:sp>
              <p:nvSpPr>
                <p:cNvPr id="988" name="TextBox 987">
                  <a:extLst>
                    <a:ext uri="{FF2B5EF4-FFF2-40B4-BE49-F238E27FC236}">
                      <a16:creationId xmlns:a16="http://schemas.microsoft.com/office/drawing/2014/main" id="{DABEA41C-8291-4F1E-90DA-E600E24ECD18}"/>
                    </a:ext>
                  </a:extLst>
                </p:cNvPr>
                <p:cNvSpPr txBox="1"/>
                <p:nvPr/>
              </p:nvSpPr>
              <p:spPr>
                <a:xfrm>
                  <a:off x="6565772" y="2862607"/>
                  <a:ext cx="916875" cy="636119"/>
                </a:xfrm>
                <a:prstGeom prst="rect">
                  <a:avLst/>
                </a:prstGeom>
                <a:solidFill>
                  <a:schemeClr val="bg1">
                    <a:lumMod val="50000"/>
                  </a:schemeClr>
                </a:solidFill>
              </p:spPr>
              <p:txBody>
                <a:bodyPr wrap="square" lIns="0" tIns="45713" rIns="0" bIns="0" rtlCol="0" anchor="ctr" anchorCtr="0">
                  <a:noAutofit/>
                </a:bodyPr>
                <a:lstStyle/>
                <a:p>
                  <a:pPr algn="ctr" defTabSz="913926">
                    <a:lnSpc>
                      <a:spcPct val="90000"/>
                    </a:lnSpc>
                    <a:defRPr/>
                  </a:pPr>
                  <a:r>
                    <a:rPr lang="en-US" sz="3199" b="1" kern="0" dirty="0">
                      <a:gradFill>
                        <a:gsLst>
                          <a:gs pos="1250">
                            <a:srgbClr val="FFFFFF"/>
                          </a:gs>
                          <a:gs pos="100000">
                            <a:srgbClr val="FFFFFF"/>
                          </a:gs>
                        </a:gsLst>
                        <a:lin ang="5400000" scaled="0"/>
                      </a:gradFill>
                      <a:latin typeface="Segoe UI"/>
                      <a:ea typeface="Segoe UI" pitchFamily="34" charset="0"/>
                      <a:cs typeface="Segoe UI" pitchFamily="34" charset="0"/>
                    </a:rPr>
                    <a:t>M</a:t>
                  </a:r>
                </a:p>
              </p:txBody>
            </p:sp>
          </p:grpSp>
        </p:grpSp>
      </p:grpSp>
    </p:spTree>
    <p:extLst>
      <p:ext uri="{BB962C8B-B14F-4D97-AF65-F5344CB8AC3E}">
        <p14:creationId xmlns:p14="http://schemas.microsoft.com/office/powerpoint/2010/main" val="320452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771"/>
                                        </p:tgtEl>
                                        <p:attrNameLst>
                                          <p:attrName>style.visibility</p:attrName>
                                        </p:attrNameLst>
                                      </p:cBhvr>
                                      <p:to>
                                        <p:strVal val="visible"/>
                                      </p:to>
                                    </p:set>
                                    <p:anim calcmode="lin" valueType="num">
                                      <p:cBhvr additive="base">
                                        <p:cTn id="7" dur="750" fill="hold"/>
                                        <p:tgtEl>
                                          <p:spTgt spid="771"/>
                                        </p:tgtEl>
                                        <p:attrNameLst>
                                          <p:attrName>ppt_x</p:attrName>
                                        </p:attrNameLst>
                                      </p:cBhvr>
                                      <p:tavLst>
                                        <p:tav tm="0">
                                          <p:val>
                                            <p:strVal val="#ppt_x"/>
                                          </p:val>
                                        </p:tav>
                                        <p:tav tm="100000">
                                          <p:val>
                                            <p:strVal val="#ppt_x"/>
                                          </p:val>
                                        </p:tav>
                                      </p:tavLst>
                                    </p:anim>
                                    <p:anim calcmode="lin" valueType="num">
                                      <p:cBhvr additive="base">
                                        <p:cTn id="8" dur="750" fill="hold"/>
                                        <p:tgtEl>
                                          <p:spTgt spid="77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84"/>
                                        </p:tgtEl>
                                        <p:attrNameLst>
                                          <p:attrName>style.visibility</p:attrName>
                                        </p:attrNameLst>
                                      </p:cBhvr>
                                      <p:to>
                                        <p:strVal val="visible"/>
                                      </p:to>
                                    </p:set>
                                    <p:animEffect transition="in" filter="fade">
                                      <p:cBhvr>
                                        <p:cTn id="11" dur="500"/>
                                        <p:tgtEl>
                                          <p:spTgt spid="784"/>
                                        </p:tgtEl>
                                      </p:cBhvr>
                                    </p:animEffect>
                                  </p:childTnLst>
                                </p:cTn>
                              </p:par>
                              <p:par>
                                <p:cTn id="12" presetID="42" presetClass="path" presetSubtype="0" decel="100000" fill="hold" grpId="1" nodeType="withEffect">
                                  <p:stCondLst>
                                    <p:cond delay="250"/>
                                  </p:stCondLst>
                                  <p:childTnLst>
                                    <p:animMotion origin="layout" path="M 0 4.35769E-6 L 0 0.03835 " pathEditMode="relative" rAng="0" ptsTypes="AA">
                                      <p:cBhvr>
                                        <p:cTn id="13" dur="750" spd="-100000" fill="hold"/>
                                        <p:tgtEl>
                                          <p:spTgt spid="784"/>
                                        </p:tgtEl>
                                        <p:attrNameLst>
                                          <p:attrName>ppt_x</p:attrName>
                                          <p:attrName>ppt_y</p:attrName>
                                        </p:attrNameLst>
                                      </p:cBhvr>
                                      <p:rCtr x="0" y="1906"/>
                                    </p:animMotion>
                                  </p:childTnLst>
                                </p:cTn>
                              </p:par>
                              <p:par>
                                <p:cTn id="14" presetID="10" presetClass="entr" presetSubtype="0" fill="hold" grpId="0" nodeType="withEffect">
                                  <p:stCondLst>
                                    <p:cond delay="500"/>
                                  </p:stCondLst>
                                  <p:childTnLst>
                                    <p:set>
                                      <p:cBhvr>
                                        <p:cTn id="15" dur="1" fill="hold">
                                          <p:stCondLst>
                                            <p:cond delay="0"/>
                                          </p:stCondLst>
                                        </p:cTn>
                                        <p:tgtEl>
                                          <p:spTgt spid="785"/>
                                        </p:tgtEl>
                                        <p:attrNameLst>
                                          <p:attrName>style.visibility</p:attrName>
                                        </p:attrNameLst>
                                      </p:cBhvr>
                                      <p:to>
                                        <p:strVal val="visible"/>
                                      </p:to>
                                    </p:set>
                                    <p:animEffect transition="in" filter="fade">
                                      <p:cBhvr>
                                        <p:cTn id="16" dur="500"/>
                                        <p:tgtEl>
                                          <p:spTgt spid="785"/>
                                        </p:tgtEl>
                                      </p:cBhvr>
                                    </p:animEffect>
                                  </p:childTnLst>
                                </p:cTn>
                              </p:par>
                              <p:par>
                                <p:cTn id="17" presetID="42" presetClass="path" presetSubtype="0" decel="100000" fill="hold" grpId="1" nodeType="withEffect">
                                  <p:stCondLst>
                                    <p:cond delay="500"/>
                                  </p:stCondLst>
                                  <p:childTnLst>
                                    <p:animMotion origin="layout" path="M 0 9.98638E-7 L 0 0.03836 " pathEditMode="relative" rAng="0" ptsTypes="AA">
                                      <p:cBhvr>
                                        <p:cTn id="18" dur="750" spd="-100000" fill="hold"/>
                                        <p:tgtEl>
                                          <p:spTgt spid="785"/>
                                        </p:tgtEl>
                                        <p:attrNameLst>
                                          <p:attrName>ppt_x</p:attrName>
                                          <p:attrName>ppt_y</p:attrName>
                                        </p:attrNameLst>
                                      </p:cBhvr>
                                      <p:rCtr x="0" y="1906"/>
                                    </p:animMotion>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42" presetClass="path" presetSubtype="0" decel="100000" fill="hold" grpId="1" nodeType="withEffect">
                                  <p:stCondLst>
                                    <p:cond delay="0"/>
                                  </p:stCondLst>
                                  <p:childTnLst>
                                    <p:animMotion origin="layout" path="M 1.31478E-6 -1.21198E-6 L 1.31478E-6 0.03836 " pathEditMode="relative" rAng="0" ptsTypes="AA">
                                      <p:cBhvr>
                                        <p:cTn id="23" dur="750" spd="-100000" fill="hold"/>
                                        <p:tgtEl>
                                          <p:spTgt spid="4"/>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71" grpId="0" animBg="1"/>
      <p:bldP spid="784" grpId="0"/>
      <p:bldP spid="784" grpId="1"/>
      <p:bldP spid="785" grpId="0"/>
      <p:bldP spid="78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646394" y="5468380"/>
            <a:ext cx="11864376" cy="1529171"/>
            <a:chOff x="1645745" y="5468659"/>
            <a:chExt cx="11866059" cy="1529388"/>
          </a:xfrm>
        </p:grpSpPr>
        <p:sp>
          <p:nvSpPr>
            <p:cNvPr id="33" name="Freeform 10"/>
            <p:cNvSpPr>
              <a:spLocks/>
            </p:cNvSpPr>
            <p:nvPr/>
          </p:nvSpPr>
          <p:spPr bwMode="auto">
            <a:xfrm>
              <a:off x="1645745" y="6537458"/>
              <a:ext cx="5229624" cy="460588"/>
            </a:xfrm>
            <a:custGeom>
              <a:avLst/>
              <a:gdLst>
                <a:gd name="T0" fmla="*/ 0 w 1532"/>
                <a:gd name="T1" fmla="*/ 135 h 135"/>
                <a:gd name="T2" fmla="*/ 766 w 1532"/>
                <a:gd name="T3" fmla="*/ 0 h 135"/>
                <a:gd name="T4" fmla="*/ 1532 w 1532"/>
                <a:gd name="T5" fmla="*/ 135 h 135"/>
                <a:gd name="T6" fmla="*/ 0 w 1532"/>
                <a:gd name="T7" fmla="*/ 135 h 135"/>
              </a:gdLst>
              <a:ahLst/>
              <a:cxnLst>
                <a:cxn ang="0">
                  <a:pos x="T0" y="T1"/>
                </a:cxn>
                <a:cxn ang="0">
                  <a:pos x="T2" y="T3"/>
                </a:cxn>
                <a:cxn ang="0">
                  <a:pos x="T4" y="T5"/>
                </a:cxn>
                <a:cxn ang="0">
                  <a:pos x="T6" y="T7"/>
                </a:cxn>
              </a:cxnLst>
              <a:rect l="0" t="0" r="r" b="b"/>
              <a:pathLst>
                <a:path w="1532" h="135">
                  <a:moveTo>
                    <a:pt x="0" y="135"/>
                  </a:moveTo>
                  <a:cubicBezTo>
                    <a:pt x="161" y="54"/>
                    <a:pt x="444" y="0"/>
                    <a:pt x="766" y="0"/>
                  </a:cubicBezTo>
                  <a:cubicBezTo>
                    <a:pt x="1089" y="0"/>
                    <a:pt x="1372" y="54"/>
                    <a:pt x="1532" y="135"/>
                  </a:cubicBezTo>
                  <a:lnTo>
                    <a:pt x="0" y="135"/>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34" name="Freeform 11"/>
            <p:cNvSpPr>
              <a:spLocks/>
            </p:cNvSpPr>
            <p:nvPr/>
          </p:nvSpPr>
          <p:spPr bwMode="auto">
            <a:xfrm>
              <a:off x="5525833" y="6112572"/>
              <a:ext cx="7985971" cy="885475"/>
            </a:xfrm>
            <a:custGeom>
              <a:avLst/>
              <a:gdLst>
                <a:gd name="T0" fmla="*/ 2265 w 2265"/>
                <a:gd name="T1" fmla="*/ 221 h 221"/>
                <a:gd name="T2" fmla="*/ 1133 w 2265"/>
                <a:gd name="T3" fmla="*/ 0 h 221"/>
                <a:gd name="T4" fmla="*/ 0 w 2265"/>
                <a:gd name="T5" fmla="*/ 221 h 221"/>
                <a:gd name="T6" fmla="*/ 2265 w 2265"/>
                <a:gd name="T7" fmla="*/ 221 h 221"/>
              </a:gdLst>
              <a:ahLst/>
              <a:cxnLst>
                <a:cxn ang="0">
                  <a:pos x="T0" y="T1"/>
                </a:cxn>
                <a:cxn ang="0">
                  <a:pos x="T2" y="T3"/>
                </a:cxn>
                <a:cxn ang="0">
                  <a:pos x="T4" y="T5"/>
                </a:cxn>
                <a:cxn ang="0">
                  <a:pos x="T6" y="T7"/>
                </a:cxn>
              </a:cxnLst>
              <a:rect l="0" t="0" r="r" b="b"/>
              <a:pathLst>
                <a:path w="2265" h="221">
                  <a:moveTo>
                    <a:pt x="2265" y="221"/>
                  </a:moveTo>
                  <a:cubicBezTo>
                    <a:pt x="2041" y="89"/>
                    <a:pt x="1618" y="0"/>
                    <a:pt x="1133" y="0"/>
                  </a:cubicBezTo>
                  <a:cubicBezTo>
                    <a:pt x="648" y="0"/>
                    <a:pt x="225" y="89"/>
                    <a:pt x="0" y="221"/>
                  </a:cubicBezTo>
                  <a:cubicBezTo>
                    <a:pt x="2265" y="221"/>
                    <a:pt x="2265" y="221"/>
                    <a:pt x="2265" y="22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grpSp>
          <p:nvGrpSpPr>
            <p:cNvPr id="45" name="Group 44"/>
            <p:cNvGrpSpPr/>
            <p:nvPr/>
          </p:nvGrpSpPr>
          <p:grpSpPr>
            <a:xfrm>
              <a:off x="11405740" y="5468659"/>
              <a:ext cx="440375" cy="1055454"/>
              <a:chOff x="11685588" y="5532438"/>
              <a:chExt cx="484188" cy="1160462"/>
            </a:xfrm>
          </p:grpSpPr>
          <p:sp>
            <p:nvSpPr>
              <p:cNvPr id="46" name="Freeform 21"/>
              <p:cNvSpPr>
                <a:spLocks/>
              </p:cNvSpPr>
              <p:nvPr/>
            </p:nvSpPr>
            <p:spPr bwMode="auto">
              <a:xfrm>
                <a:off x="11685588" y="5889625"/>
                <a:ext cx="484188" cy="593725"/>
              </a:xfrm>
              <a:custGeom>
                <a:avLst/>
                <a:gdLst>
                  <a:gd name="T0" fmla="*/ 151 w 305"/>
                  <a:gd name="T1" fmla="*/ 0 h 374"/>
                  <a:gd name="T2" fmla="*/ 305 w 305"/>
                  <a:gd name="T3" fmla="*/ 374 h 374"/>
                  <a:gd name="T4" fmla="*/ 0 w 305"/>
                  <a:gd name="T5" fmla="*/ 374 h 374"/>
                  <a:gd name="T6" fmla="*/ 151 w 305"/>
                  <a:gd name="T7" fmla="*/ 0 h 374"/>
                </a:gdLst>
                <a:ahLst/>
                <a:cxnLst>
                  <a:cxn ang="0">
                    <a:pos x="T0" y="T1"/>
                  </a:cxn>
                  <a:cxn ang="0">
                    <a:pos x="T2" y="T3"/>
                  </a:cxn>
                  <a:cxn ang="0">
                    <a:pos x="T4" y="T5"/>
                  </a:cxn>
                  <a:cxn ang="0">
                    <a:pos x="T6" y="T7"/>
                  </a:cxn>
                </a:cxnLst>
                <a:rect l="0" t="0" r="r" b="b"/>
                <a:pathLst>
                  <a:path w="305" h="374">
                    <a:moveTo>
                      <a:pt x="151" y="0"/>
                    </a:moveTo>
                    <a:lnTo>
                      <a:pt x="305" y="374"/>
                    </a:lnTo>
                    <a:lnTo>
                      <a:pt x="0" y="374"/>
                    </a:lnTo>
                    <a:lnTo>
                      <a:pt x="151"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7" name="Freeform 23"/>
              <p:cNvSpPr>
                <a:spLocks/>
              </p:cNvSpPr>
              <p:nvPr/>
            </p:nvSpPr>
            <p:spPr bwMode="auto">
              <a:xfrm>
                <a:off x="11726863" y="5668963"/>
                <a:ext cx="396875" cy="484187"/>
              </a:xfrm>
              <a:custGeom>
                <a:avLst/>
                <a:gdLst>
                  <a:gd name="T0" fmla="*/ 125 w 250"/>
                  <a:gd name="T1" fmla="*/ 0 h 305"/>
                  <a:gd name="T2" fmla="*/ 250 w 250"/>
                  <a:gd name="T3" fmla="*/ 305 h 305"/>
                  <a:gd name="T4" fmla="*/ 0 w 250"/>
                  <a:gd name="T5" fmla="*/ 305 h 305"/>
                  <a:gd name="T6" fmla="*/ 125 w 250"/>
                  <a:gd name="T7" fmla="*/ 0 h 305"/>
                </a:gdLst>
                <a:ahLst/>
                <a:cxnLst>
                  <a:cxn ang="0">
                    <a:pos x="T0" y="T1"/>
                  </a:cxn>
                  <a:cxn ang="0">
                    <a:pos x="T2" y="T3"/>
                  </a:cxn>
                  <a:cxn ang="0">
                    <a:pos x="T4" y="T5"/>
                  </a:cxn>
                  <a:cxn ang="0">
                    <a:pos x="T6" y="T7"/>
                  </a:cxn>
                </a:cxnLst>
                <a:rect l="0" t="0" r="r" b="b"/>
                <a:pathLst>
                  <a:path w="250" h="305">
                    <a:moveTo>
                      <a:pt x="125" y="0"/>
                    </a:moveTo>
                    <a:lnTo>
                      <a:pt x="250" y="305"/>
                    </a:lnTo>
                    <a:lnTo>
                      <a:pt x="0" y="305"/>
                    </a:lnTo>
                    <a:lnTo>
                      <a:pt x="125"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8" name="Freeform 25"/>
              <p:cNvSpPr>
                <a:spLocks/>
              </p:cNvSpPr>
              <p:nvPr/>
            </p:nvSpPr>
            <p:spPr bwMode="auto">
              <a:xfrm>
                <a:off x="11804650" y="5532438"/>
                <a:ext cx="233363" cy="290512"/>
              </a:xfrm>
              <a:custGeom>
                <a:avLst/>
                <a:gdLst>
                  <a:gd name="T0" fmla="*/ 76 w 147"/>
                  <a:gd name="T1" fmla="*/ 0 h 183"/>
                  <a:gd name="T2" fmla="*/ 147 w 147"/>
                  <a:gd name="T3" fmla="*/ 183 h 183"/>
                  <a:gd name="T4" fmla="*/ 0 w 147"/>
                  <a:gd name="T5" fmla="*/ 183 h 183"/>
                  <a:gd name="T6" fmla="*/ 76 w 147"/>
                  <a:gd name="T7" fmla="*/ 0 h 183"/>
                </a:gdLst>
                <a:ahLst/>
                <a:cxnLst>
                  <a:cxn ang="0">
                    <a:pos x="T0" y="T1"/>
                  </a:cxn>
                  <a:cxn ang="0">
                    <a:pos x="T2" y="T3"/>
                  </a:cxn>
                  <a:cxn ang="0">
                    <a:pos x="T4" y="T5"/>
                  </a:cxn>
                  <a:cxn ang="0">
                    <a:pos x="T6" y="T7"/>
                  </a:cxn>
                </a:cxnLst>
                <a:rect l="0" t="0" r="r" b="b"/>
                <a:pathLst>
                  <a:path w="147" h="183">
                    <a:moveTo>
                      <a:pt x="76" y="0"/>
                    </a:moveTo>
                    <a:lnTo>
                      <a:pt x="147" y="183"/>
                    </a:lnTo>
                    <a:lnTo>
                      <a:pt x="0" y="183"/>
                    </a:lnTo>
                    <a:lnTo>
                      <a:pt x="76"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9" name="Rectangle 26"/>
              <p:cNvSpPr>
                <a:spLocks noChangeArrowheads="1"/>
              </p:cNvSpPr>
              <p:nvPr/>
            </p:nvSpPr>
            <p:spPr bwMode="auto">
              <a:xfrm>
                <a:off x="11891963" y="6419850"/>
                <a:ext cx="60325" cy="273050"/>
              </a:xfrm>
              <a:prstGeom prst="rect">
                <a:avLst/>
              </a:prstGeom>
              <a:solidFill>
                <a:srgbClr val="7B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50" name="Freeform 27"/>
              <p:cNvSpPr>
                <a:spLocks/>
              </p:cNvSpPr>
              <p:nvPr/>
            </p:nvSpPr>
            <p:spPr bwMode="auto">
              <a:xfrm>
                <a:off x="11922125" y="6359525"/>
                <a:ext cx="74613" cy="107950"/>
              </a:xfrm>
              <a:custGeom>
                <a:avLst/>
                <a:gdLst>
                  <a:gd name="T0" fmla="*/ 0 w 47"/>
                  <a:gd name="T1" fmla="*/ 38 h 68"/>
                  <a:gd name="T2" fmla="*/ 38 w 47"/>
                  <a:gd name="T3" fmla="*/ 0 h 68"/>
                  <a:gd name="T4" fmla="*/ 47 w 47"/>
                  <a:gd name="T5" fmla="*/ 5 h 68"/>
                  <a:gd name="T6" fmla="*/ 12 w 47"/>
                  <a:gd name="T7" fmla="*/ 68 h 68"/>
                  <a:gd name="T8" fmla="*/ 0 w 47"/>
                  <a:gd name="T9" fmla="*/ 38 h 68"/>
                </a:gdLst>
                <a:ahLst/>
                <a:cxnLst>
                  <a:cxn ang="0">
                    <a:pos x="T0" y="T1"/>
                  </a:cxn>
                  <a:cxn ang="0">
                    <a:pos x="T2" y="T3"/>
                  </a:cxn>
                  <a:cxn ang="0">
                    <a:pos x="T4" y="T5"/>
                  </a:cxn>
                  <a:cxn ang="0">
                    <a:pos x="T6" y="T7"/>
                  </a:cxn>
                  <a:cxn ang="0">
                    <a:pos x="T8" y="T9"/>
                  </a:cxn>
                </a:cxnLst>
                <a:rect l="0" t="0" r="r" b="b"/>
                <a:pathLst>
                  <a:path w="47" h="68">
                    <a:moveTo>
                      <a:pt x="0" y="38"/>
                    </a:moveTo>
                    <a:lnTo>
                      <a:pt x="38" y="0"/>
                    </a:lnTo>
                    <a:lnTo>
                      <a:pt x="47" y="5"/>
                    </a:lnTo>
                    <a:lnTo>
                      <a:pt x="12" y="68"/>
                    </a:lnTo>
                    <a:lnTo>
                      <a:pt x="0" y="38"/>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51" name="Freeform 28"/>
              <p:cNvSpPr>
                <a:spLocks/>
              </p:cNvSpPr>
              <p:nvPr/>
            </p:nvSpPr>
            <p:spPr bwMode="auto">
              <a:xfrm>
                <a:off x="11853863" y="6321425"/>
                <a:ext cx="68263" cy="153987"/>
              </a:xfrm>
              <a:custGeom>
                <a:avLst/>
                <a:gdLst>
                  <a:gd name="T0" fmla="*/ 43 w 43"/>
                  <a:gd name="T1" fmla="*/ 62 h 97"/>
                  <a:gd name="T2" fmla="*/ 7 w 43"/>
                  <a:gd name="T3" fmla="*/ 0 h 97"/>
                  <a:gd name="T4" fmla="*/ 0 w 43"/>
                  <a:gd name="T5" fmla="*/ 5 h 97"/>
                  <a:gd name="T6" fmla="*/ 36 w 43"/>
                  <a:gd name="T7" fmla="*/ 97 h 97"/>
                  <a:gd name="T8" fmla="*/ 43 w 43"/>
                  <a:gd name="T9" fmla="*/ 62 h 97"/>
                </a:gdLst>
                <a:ahLst/>
                <a:cxnLst>
                  <a:cxn ang="0">
                    <a:pos x="T0" y="T1"/>
                  </a:cxn>
                  <a:cxn ang="0">
                    <a:pos x="T2" y="T3"/>
                  </a:cxn>
                  <a:cxn ang="0">
                    <a:pos x="T4" y="T5"/>
                  </a:cxn>
                  <a:cxn ang="0">
                    <a:pos x="T6" y="T7"/>
                  </a:cxn>
                  <a:cxn ang="0">
                    <a:pos x="T8" y="T9"/>
                  </a:cxn>
                </a:cxnLst>
                <a:rect l="0" t="0" r="r" b="b"/>
                <a:pathLst>
                  <a:path w="43" h="97">
                    <a:moveTo>
                      <a:pt x="43" y="62"/>
                    </a:moveTo>
                    <a:lnTo>
                      <a:pt x="7" y="0"/>
                    </a:lnTo>
                    <a:lnTo>
                      <a:pt x="0" y="5"/>
                    </a:lnTo>
                    <a:lnTo>
                      <a:pt x="36" y="97"/>
                    </a:lnTo>
                    <a:lnTo>
                      <a:pt x="43" y="62"/>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grpSp>
        <p:grpSp>
          <p:nvGrpSpPr>
            <p:cNvPr id="35" name="Group 34"/>
            <p:cNvGrpSpPr/>
            <p:nvPr/>
          </p:nvGrpSpPr>
          <p:grpSpPr>
            <a:xfrm>
              <a:off x="3241034" y="5919711"/>
              <a:ext cx="324867" cy="713263"/>
              <a:chOff x="3208338" y="5908675"/>
              <a:chExt cx="357188" cy="784225"/>
            </a:xfrm>
          </p:grpSpPr>
          <p:sp>
            <p:nvSpPr>
              <p:cNvPr id="36" name="Freeform 12"/>
              <p:cNvSpPr>
                <a:spLocks/>
              </p:cNvSpPr>
              <p:nvPr/>
            </p:nvSpPr>
            <p:spPr bwMode="auto">
              <a:xfrm>
                <a:off x="3208338" y="5908675"/>
                <a:ext cx="357188" cy="654050"/>
              </a:xfrm>
              <a:custGeom>
                <a:avLst/>
                <a:gdLst>
                  <a:gd name="T0" fmla="*/ 111 w 225"/>
                  <a:gd name="T1" fmla="*/ 0 h 412"/>
                  <a:gd name="T2" fmla="*/ 225 w 225"/>
                  <a:gd name="T3" fmla="*/ 412 h 412"/>
                  <a:gd name="T4" fmla="*/ 0 w 225"/>
                  <a:gd name="T5" fmla="*/ 412 h 412"/>
                  <a:gd name="T6" fmla="*/ 111 w 225"/>
                  <a:gd name="T7" fmla="*/ 0 h 412"/>
                </a:gdLst>
                <a:ahLst/>
                <a:cxnLst>
                  <a:cxn ang="0">
                    <a:pos x="T0" y="T1"/>
                  </a:cxn>
                  <a:cxn ang="0">
                    <a:pos x="T2" y="T3"/>
                  </a:cxn>
                  <a:cxn ang="0">
                    <a:pos x="T4" y="T5"/>
                  </a:cxn>
                  <a:cxn ang="0">
                    <a:pos x="T6" y="T7"/>
                  </a:cxn>
                </a:cxnLst>
                <a:rect l="0" t="0" r="r" b="b"/>
                <a:pathLst>
                  <a:path w="225" h="412">
                    <a:moveTo>
                      <a:pt x="111" y="0"/>
                    </a:moveTo>
                    <a:lnTo>
                      <a:pt x="225" y="412"/>
                    </a:lnTo>
                    <a:lnTo>
                      <a:pt x="0" y="412"/>
                    </a:lnTo>
                    <a:lnTo>
                      <a:pt x="111" y="0"/>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37" name="Rectangle 13"/>
              <p:cNvSpPr>
                <a:spLocks noChangeArrowheads="1"/>
              </p:cNvSpPr>
              <p:nvPr/>
            </p:nvSpPr>
            <p:spPr bwMode="auto">
              <a:xfrm>
                <a:off x="3362325" y="6516688"/>
                <a:ext cx="44450" cy="176212"/>
              </a:xfrm>
              <a:prstGeom prst="rect">
                <a:avLst/>
              </a:prstGeom>
              <a:solidFill>
                <a:srgbClr val="7B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38" name="Freeform 14"/>
              <p:cNvSpPr>
                <a:spLocks/>
              </p:cNvSpPr>
              <p:nvPr/>
            </p:nvSpPr>
            <p:spPr bwMode="auto">
              <a:xfrm>
                <a:off x="3384550" y="6461125"/>
                <a:ext cx="109538" cy="96837"/>
              </a:xfrm>
              <a:custGeom>
                <a:avLst/>
                <a:gdLst>
                  <a:gd name="T0" fmla="*/ 0 w 69"/>
                  <a:gd name="T1" fmla="*/ 35 h 61"/>
                  <a:gd name="T2" fmla="*/ 62 w 69"/>
                  <a:gd name="T3" fmla="*/ 0 h 61"/>
                  <a:gd name="T4" fmla="*/ 69 w 69"/>
                  <a:gd name="T5" fmla="*/ 9 h 61"/>
                  <a:gd name="T6" fmla="*/ 10 w 69"/>
                  <a:gd name="T7" fmla="*/ 61 h 61"/>
                  <a:gd name="T8" fmla="*/ 0 w 69"/>
                  <a:gd name="T9" fmla="*/ 35 h 61"/>
                </a:gdLst>
                <a:ahLst/>
                <a:cxnLst>
                  <a:cxn ang="0">
                    <a:pos x="T0" y="T1"/>
                  </a:cxn>
                  <a:cxn ang="0">
                    <a:pos x="T2" y="T3"/>
                  </a:cxn>
                  <a:cxn ang="0">
                    <a:pos x="T4" y="T5"/>
                  </a:cxn>
                  <a:cxn ang="0">
                    <a:pos x="T6" y="T7"/>
                  </a:cxn>
                  <a:cxn ang="0">
                    <a:pos x="T8" y="T9"/>
                  </a:cxn>
                </a:cxnLst>
                <a:rect l="0" t="0" r="r" b="b"/>
                <a:pathLst>
                  <a:path w="69" h="61">
                    <a:moveTo>
                      <a:pt x="0" y="35"/>
                    </a:moveTo>
                    <a:lnTo>
                      <a:pt x="62" y="0"/>
                    </a:lnTo>
                    <a:lnTo>
                      <a:pt x="69" y="9"/>
                    </a:lnTo>
                    <a:lnTo>
                      <a:pt x="10" y="61"/>
                    </a:lnTo>
                    <a:lnTo>
                      <a:pt x="0" y="35"/>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39" name="Freeform 15"/>
              <p:cNvSpPr>
                <a:spLocks/>
              </p:cNvSpPr>
              <p:nvPr/>
            </p:nvSpPr>
            <p:spPr bwMode="auto">
              <a:xfrm>
                <a:off x="3317875" y="6483350"/>
                <a:ext cx="66675" cy="85725"/>
              </a:xfrm>
              <a:custGeom>
                <a:avLst/>
                <a:gdLst>
                  <a:gd name="T0" fmla="*/ 42 w 42"/>
                  <a:gd name="T1" fmla="*/ 21 h 54"/>
                  <a:gd name="T2" fmla="*/ 7 w 42"/>
                  <a:gd name="T3" fmla="*/ 0 h 54"/>
                  <a:gd name="T4" fmla="*/ 0 w 42"/>
                  <a:gd name="T5" fmla="*/ 7 h 54"/>
                  <a:gd name="T6" fmla="*/ 35 w 42"/>
                  <a:gd name="T7" fmla="*/ 54 h 54"/>
                  <a:gd name="T8" fmla="*/ 42 w 42"/>
                  <a:gd name="T9" fmla="*/ 21 h 54"/>
                </a:gdLst>
                <a:ahLst/>
                <a:cxnLst>
                  <a:cxn ang="0">
                    <a:pos x="T0" y="T1"/>
                  </a:cxn>
                  <a:cxn ang="0">
                    <a:pos x="T2" y="T3"/>
                  </a:cxn>
                  <a:cxn ang="0">
                    <a:pos x="T4" y="T5"/>
                  </a:cxn>
                  <a:cxn ang="0">
                    <a:pos x="T6" y="T7"/>
                  </a:cxn>
                  <a:cxn ang="0">
                    <a:pos x="T8" y="T9"/>
                  </a:cxn>
                </a:cxnLst>
                <a:rect l="0" t="0" r="r" b="b"/>
                <a:pathLst>
                  <a:path w="42" h="54">
                    <a:moveTo>
                      <a:pt x="42" y="21"/>
                    </a:moveTo>
                    <a:lnTo>
                      <a:pt x="7" y="0"/>
                    </a:lnTo>
                    <a:lnTo>
                      <a:pt x="0" y="7"/>
                    </a:lnTo>
                    <a:lnTo>
                      <a:pt x="35" y="54"/>
                    </a:lnTo>
                    <a:lnTo>
                      <a:pt x="42" y="21"/>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grpSp>
        <p:grpSp>
          <p:nvGrpSpPr>
            <p:cNvPr id="40" name="Group 39"/>
            <p:cNvGrpSpPr/>
            <p:nvPr/>
          </p:nvGrpSpPr>
          <p:grpSpPr>
            <a:xfrm>
              <a:off x="3680280" y="6145103"/>
              <a:ext cx="320534" cy="713263"/>
              <a:chOff x="3648075" y="6134100"/>
              <a:chExt cx="352425" cy="784225"/>
            </a:xfrm>
          </p:grpSpPr>
          <p:sp>
            <p:nvSpPr>
              <p:cNvPr id="41" name="Freeform 16"/>
              <p:cNvSpPr>
                <a:spLocks/>
              </p:cNvSpPr>
              <p:nvPr/>
            </p:nvSpPr>
            <p:spPr bwMode="auto">
              <a:xfrm>
                <a:off x="3648075" y="6134100"/>
                <a:ext cx="352425" cy="654050"/>
              </a:xfrm>
              <a:custGeom>
                <a:avLst/>
                <a:gdLst>
                  <a:gd name="T0" fmla="*/ 111 w 222"/>
                  <a:gd name="T1" fmla="*/ 0 h 412"/>
                  <a:gd name="T2" fmla="*/ 222 w 222"/>
                  <a:gd name="T3" fmla="*/ 412 h 412"/>
                  <a:gd name="T4" fmla="*/ 0 w 222"/>
                  <a:gd name="T5" fmla="*/ 412 h 412"/>
                  <a:gd name="T6" fmla="*/ 111 w 222"/>
                  <a:gd name="T7" fmla="*/ 0 h 412"/>
                </a:gdLst>
                <a:ahLst/>
                <a:cxnLst>
                  <a:cxn ang="0">
                    <a:pos x="T0" y="T1"/>
                  </a:cxn>
                  <a:cxn ang="0">
                    <a:pos x="T2" y="T3"/>
                  </a:cxn>
                  <a:cxn ang="0">
                    <a:pos x="T4" y="T5"/>
                  </a:cxn>
                  <a:cxn ang="0">
                    <a:pos x="T6" y="T7"/>
                  </a:cxn>
                </a:cxnLst>
                <a:rect l="0" t="0" r="r" b="b"/>
                <a:pathLst>
                  <a:path w="222" h="412">
                    <a:moveTo>
                      <a:pt x="111" y="0"/>
                    </a:moveTo>
                    <a:lnTo>
                      <a:pt x="222" y="412"/>
                    </a:lnTo>
                    <a:lnTo>
                      <a:pt x="0" y="412"/>
                    </a:lnTo>
                    <a:lnTo>
                      <a:pt x="111" y="0"/>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2" name="Rectangle 17"/>
              <p:cNvSpPr>
                <a:spLocks noChangeArrowheads="1"/>
              </p:cNvSpPr>
              <p:nvPr/>
            </p:nvSpPr>
            <p:spPr bwMode="auto">
              <a:xfrm>
                <a:off x="3802063" y="6742113"/>
                <a:ext cx="41275" cy="176212"/>
              </a:xfrm>
              <a:prstGeom prst="rect">
                <a:avLst/>
              </a:prstGeom>
              <a:solidFill>
                <a:srgbClr val="7B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3" name="Freeform 18"/>
              <p:cNvSpPr>
                <a:spLocks/>
              </p:cNvSpPr>
              <p:nvPr/>
            </p:nvSpPr>
            <p:spPr bwMode="auto">
              <a:xfrm>
                <a:off x="3824288" y="6686550"/>
                <a:ext cx="107950" cy="96837"/>
              </a:xfrm>
              <a:custGeom>
                <a:avLst/>
                <a:gdLst>
                  <a:gd name="T0" fmla="*/ 0 w 68"/>
                  <a:gd name="T1" fmla="*/ 35 h 61"/>
                  <a:gd name="T2" fmla="*/ 59 w 68"/>
                  <a:gd name="T3" fmla="*/ 0 h 61"/>
                  <a:gd name="T4" fmla="*/ 68 w 68"/>
                  <a:gd name="T5" fmla="*/ 9 h 61"/>
                  <a:gd name="T6" fmla="*/ 9 w 68"/>
                  <a:gd name="T7" fmla="*/ 61 h 61"/>
                  <a:gd name="T8" fmla="*/ 0 w 68"/>
                  <a:gd name="T9" fmla="*/ 35 h 61"/>
                </a:gdLst>
                <a:ahLst/>
                <a:cxnLst>
                  <a:cxn ang="0">
                    <a:pos x="T0" y="T1"/>
                  </a:cxn>
                  <a:cxn ang="0">
                    <a:pos x="T2" y="T3"/>
                  </a:cxn>
                  <a:cxn ang="0">
                    <a:pos x="T4" y="T5"/>
                  </a:cxn>
                  <a:cxn ang="0">
                    <a:pos x="T6" y="T7"/>
                  </a:cxn>
                  <a:cxn ang="0">
                    <a:pos x="T8" y="T9"/>
                  </a:cxn>
                </a:cxnLst>
                <a:rect l="0" t="0" r="r" b="b"/>
                <a:pathLst>
                  <a:path w="68" h="61">
                    <a:moveTo>
                      <a:pt x="0" y="35"/>
                    </a:moveTo>
                    <a:lnTo>
                      <a:pt x="59" y="0"/>
                    </a:lnTo>
                    <a:lnTo>
                      <a:pt x="68" y="9"/>
                    </a:lnTo>
                    <a:lnTo>
                      <a:pt x="9" y="61"/>
                    </a:lnTo>
                    <a:lnTo>
                      <a:pt x="0" y="35"/>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sp>
            <p:nvSpPr>
              <p:cNvPr id="44" name="Freeform 19"/>
              <p:cNvSpPr>
                <a:spLocks/>
              </p:cNvSpPr>
              <p:nvPr/>
            </p:nvSpPr>
            <p:spPr bwMode="auto">
              <a:xfrm>
                <a:off x="3756025" y="6708775"/>
                <a:ext cx="68263" cy="85725"/>
              </a:xfrm>
              <a:custGeom>
                <a:avLst/>
                <a:gdLst>
                  <a:gd name="T0" fmla="*/ 43 w 43"/>
                  <a:gd name="T1" fmla="*/ 21 h 54"/>
                  <a:gd name="T2" fmla="*/ 7 w 43"/>
                  <a:gd name="T3" fmla="*/ 0 h 54"/>
                  <a:gd name="T4" fmla="*/ 0 w 43"/>
                  <a:gd name="T5" fmla="*/ 5 h 54"/>
                  <a:gd name="T6" fmla="*/ 33 w 43"/>
                  <a:gd name="T7" fmla="*/ 54 h 54"/>
                  <a:gd name="T8" fmla="*/ 43 w 43"/>
                  <a:gd name="T9" fmla="*/ 21 h 54"/>
                </a:gdLst>
                <a:ahLst/>
                <a:cxnLst>
                  <a:cxn ang="0">
                    <a:pos x="T0" y="T1"/>
                  </a:cxn>
                  <a:cxn ang="0">
                    <a:pos x="T2" y="T3"/>
                  </a:cxn>
                  <a:cxn ang="0">
                    <a:pos x="T4" y="T5"/>
                  </a:cxn>
                  <a:cxn ang="0">
                    <a:pos x="T6" y="T7"/>
                  </a:cxn>
                  <a:cxn ang="0">
                    <a:pos x="T8" y="T9"/>
                  </a:cxn>
                </a:cxnLst>
                <a:rect l="0" t="0" r="r" b="b"/>
                <a:pathLst>
                  <a:path w="43" h="54">
                    <a:moveTo>
                      <a:pt x="43" y="21"/>
                    </a:moveTo>
                    <a:lnTo>
                      <a:pt x="7" y="0"/>
                    </a:lnTo>
                    <a:lnTo>
                      <a:pt x="0" y="5"/>
                    </a:lnTo>
                    <a:lnTo>
                      <a:pt x="33" y="54"/>
                    </a:lnTo>
                    <a:lnTo>
                      <a:pt x="43" y="21"/>
                    </a:lnTo>
                    <a:close/>
                  </a:path>
                </a:pathLst>
              </a:custGeom>
              <a:solidFill>
                <a:srgbClr val="7B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solidFill>
                    <a:sysClr val="windowText" lastClr="000000"/>
                  </a:solidFill>
                  <a:latin typeface="Segoe UI Light"/>
                </a:endParaRPr>
              </a:p>
            </p:txBody>
          </p:sp>
        </p:grpSp>
      </p:grpSp>
      <p:grpSp>
        <p:nvGrpSpPr>
          <p:cNvPr id="9" name="Group 8"/>
          <p:cNvGrpSpPr/>
          <p:nvPr/>
        </p:nvGrpSpPr>
        <p:grpSpPr>
          <a:xfrm>
            <a:off x="2057990" y="4848339"/>
            <a:ext cx="8319860" cy="594276"/>
            <a:chOff x="2057400" y="4594531"/>
            <a:chExt cx="8321040" cy="594360"/>
          </a:xfrm>
        </p:grpSpPr>
        <p:sp>
          <p:nvSpPr>
            <p:cNvPr id="17" name="Rectangle 16"/>
            <p:cNvSpPr/>
            <p:nvPr/>
          </p:nvSpPr>
          <p:spPr bwMode="auto">
            <a:xfrm>
              <a:off x="2057400" y="4594531"/>
              <a:ext cx="2743200" cy="594360"/>
            </a:xfrm>
            <a:prstGeom prst="roundRect">
              <a:avLst>
                <a:gd name="adj"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91414" rIns="168008" bIns="91414" numCol="1" spcCol="0" rtlCol="0" fromWordArt="0" anchor="ctr" anchorCtr="0" forceAA="0" compatLnSpc="1">
              <a:prstTxWarp prst="textNoShape">
                <a:avLst/>
              </a:prstTxWarp>
              <a:noAutofit/>
            </a:bodyPr>
            <a:lstStyle/>
            <a:p>
              <a:pPr algn="ctr" defTabSz="856605" fontAlgn="base">
                <a:lnSpc>
                  <a:spcPct val="90000"/>
                </a:lnSpc>
                <a:spcBef>
                  <a:spcPct val="0"/>
                </a:spcBef>
                <a:defRPr/>
              </a:pPr>
              <a:r>
                <a:rPr lang="en-US" sz="2000"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Azure Import/Export</a:t>
              </a:r>
            </a:p>
          </p:txBody>
        </p:sp>
        <p:sp>
          <p:nvSpPr>
            <p:cNvPr id="18" name="Rectangle 17"/>
            <p:cNvSpPr/>
            <p:nvPr/>
          </p:nvSpPr>
          <p:spPr bwMode="auto">
            <a:xfrm>
              <a:off x="4846637" y="4594531"/>
              <a:ext cx="2743200" cy="594360"/>
            </a:xfrm>
            <a:prstGeom prst="roundRect">
              <a:avLst>
                <a:gd name="adj"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91414" rIns="168008" bIns="91414" numCol="1" spcCol="0" rtlCol="0" fromWordArt="0" anchor="ctr" anchorCtr="0" forceAA="0" compatLnSpc="1">
              <a:prstTxWarp prst="textNoShape">
                <a:avLst/>
              </a:prstTxWarp>
              <a:noAutofit/>
            </a:bodyPr>
            <a:lstStyle/>
            <a:p>
              <a:pPr algn="ctr" defTabSz="856605" fontAlgn="base">
                <a:lnSpc>
                  <a:spcPct val="90000"/>
                </a:lnSpc>
                <a:spcBef>
                  <a:spcPct val="0"/>
                </a:spcBef>
              </a:pPr>
              <a:r>
                <a:rPr lang="en-US" sz="2000"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AZCopy</a:t>
              </a:r>
            </a:p>
          </p:txBody>
        </p:sp>
        <p:sp>
          <p:nvSpPr>
            <p:cNvPr id="16" name="Rectangle 15"/>
            <p:cNvSpPr/>
            <p:nvPr/>
          </p:nvSpPr>
          <p:spPr bwMode="auto">
            <a:xfrm>
              <a:off x="7635240" y="4594531"/>
              <a:ext cx="2743200" cy="594360"/>
            </a:xfrm>
            <a:prstGeom prst="roundRect">
              <a:avLst>
                <a:gd name="adj" fmla="val 404"/>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91414" rIns="168008" bIns="91414" numCol="1" spcCol="0" rtlCol="0" fromWordArt="0" anchor="ctr" anchorCtr="0" forceAA="0" compatLnSpc="1">
              <a:prstTxWarp prst="textNoShape">
                <a:avLst/>
              </a:prstTxWarp>
              <a:noAutofit/>
            </a:bodyPr>
            <a:lstStyle/>
            <a:p>
              <a:pPr algn="ctr" defTabSz="856605" fontAlgn="base">
                <a:lnSpc>
                  <a:spcPct val="90000"/>
                </a:lnSpc>
                <a:spcBef>
                  <a:spcPct val="0"/>
                </a:spcBef>
              </a:pPr>
              <a:r>
                <a:rPr lang="en-US" sz="2000"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ExpressRoute</a:t>
              </a:r>
            </a:p>
          </p:txBody>
        </p:sp>
      </p:grpSp>
      <p:grpSp>
        <p:nvGrpSpPr>
          <p:cNvPr id="14" name="Group 13"/>
          <p:cNvGrpSpPr/>
          <p:nvPr/>
        </p:nvGrpSpPr>
        <p:grpSpPr>
          <a:xfrm>
            <a:off x="2058307" y="5488322"/>
            <a:ext cx="8319860" cy="652661"/>
            <a:chOff x="2057717" y="5234604"/>
            <a:chExt cx="8321040" cy="652754"/>
          </a:xfrm>
        </p:grpSpPr>
        <p:sp>
          <p:nvSpPr>
            <p:cNvPr id="12" name="TextBox 11"/>
            <p:cNvSpPr txBox="1"/>
            <p:nvPr/>
          </p:nvSpPr>
          <p:spPr>
            <a:xfrm>
              <a:off x="4846637" y="5508921"/>
              <a:ext cx="2743200" cy="378437"/>
            </a:xfrm>
            <a:prstGeom prst="rect">
              <a:avLst/>
            </a:prstGeom>
            <a:noFill/>
          </p:spPr>
          <p:txBody>
            <a:bodyPr wrap="none" lIns="146283" tIns="91427" rIns="146283" bIns="91427" rtlCol="0">
              <a:noAutofit/>
            </a:bodyPr>
            <a:lstStyle/>
            <a:p>
              <a:pPr algn="ctr" defTabSz="856854">
                <a:lnSpc>
                  <a:spcPct val="90000"/>
                </a:lnSpc>
                <a:defRPr/>
              </a:pPr>
              <a:r>
                <a:rPr lang="en-US" sz="1599" kern="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Data transfer options</a:t>
              </a:r>
            </a:p>
          </p:txBody>
        </p:sp>
        <p:grpSp>
          <p:nvGrpSpPr>
            <p:cNvPr id="56" name="Group 55"/>
            <p:cNvGrpSpPr/>
            <p:nvPr/>
          </p:nvGrpSpPr>
          <p:grpSpPr>
            <a:xfrm>
              <a:off x="2057717" y="5234604"/>
              <a:ext cx="8321040" cy="320037"/>
              <a:chOff x="415647" y="4142439"/>
              <a:chExt cx="6938876" cy="320082"/>
            </a:xfrm>
          </p:grpSpPr>
          <p:sp>
            <p:nvSpPr>
              <p:cNvPr id="57" name="Rectangle 19"/>
              <p:cNvSpPr/>
              <p:nvPr/>
            </p:nvSpPr>
            <p:spPr bwMode="auto">
              <a:xfrm>
                <a:off x="415647" y="4142439"/>
                <a:ext cx="6938876" cy="182906"/>
              </a:xfrm>
              <a:custGeom>
                <a:avLst/>
                <a:gdLst>
                  <a:gd name="connsiteX0" fmla="*/ 0 w 8321040"/>
                  <a:gd name="connsiteY0" fmla="*/ 0 h 182880"/>
                  <a:gd name="connsiteX1" fmla="*/ 8321040 w 8321040"/>
                  <a:gd name="connsiteY1" fmla="*/ 0 h 182880"/>
                  <a:gd name="connsiteX2" fmla="*/ 8321040 w 8321040"/>
                  <a:gd name="connsiteY2" fmla="*/ 182880 h 182880"/>
                  <a:gd name="connsiteX3" fmla="*/ 0 w 8321040"/>
                  <a:gd name="connsiteY3" fmla="*/ 182880 h 182880"/>
                  <a:gd name="connsiteX4" fmla="*/ 0 w 8321040"/>
                  <a:gd name="connsiteY4" fmla="*/ 0 h 182880"/>
                  <a:gd name="connsiteX0" fmla="*/ 8321040 w 8412480"/>
                  <a:gd name="connsiteY0" fmla="*/ 0 h 182880"/>
                  <a:gd name="connsiteX1" fmla="*/ 8321040 w 8412480"/>
                  <a:gd name="connsiteY1" fmla="*/ 182880 h 182880"/>
                  <a:gd name="connsiteX2" fmla="*/ 0 w 8412480"/>
                  <a:gd name="connsiteY2" fmla="*/ 182880 h 182880"/>
                  <a:gd name="connsiteX3" fmla="*/ 0 w 8412480"/>
                  <a:gd name="connsiteY3" fmla="*/ 0 h 182880"/>
                  <a:gd name="connsiteX4" fmla="*/ 8412480 w 8412480"/>
                  <a:gd name="connsiteY4" fmla="*/ 91440 h 182880"/>
                  <a:gd name="connsiteX0" fmla="*/ 8321040 w 8321040"/>
                  <a:gd name="connsiteY0" fmla="*/ 0 h 182880"/>
                  <a:gd name="connsiteX1" fmla="*/ 8321040 w 8321040"/>
                  <a:gd name="connsiteY1" fmla="*/ 182880 h 182880"/>
                  <a:gd name="connsiteX2" fmla="*/ 0 w 8321040"/>
                  <a:gd name="connsiteY2" fmla="*/ 182880 h 182880"/>
                  <a:gd name="connsiteX3" fmla="*/ 0 w 8321040"/>
                  <a:gd name="connsiteY3" fmla="*/ 0 h 182880"/>
                </a:gdLst>
                <a:ahLst/>
                <a:cxnLst>
                  <a:cxn ang="0">
                    <a:pos x="connsiteX0" y="connsiteY0"/>
                  </a:cxn>
                  <a:cxn ang="0">
                    <a:pos x="connsiteX1" y="connsiteY1"/>
                  </a:cxn>
                  <a:cxn ang="0">
                    <a:pos x="connsiteX2" y="connsiteY2"/>
                  </a:cxn>
                  <a:cxn ang="0">
                    <a:pos x="connsiteX3" y="connsiteY3"/>
                  </a:cxn>
                </a:cxnLst>
                <a:rect l="l" t="t" r="r" b="b"/>
                <a:pathLst>
                  <a:path w="8321040" h="182880">
                    <a:moveTo>
                      <a:pt x="8321040" y="0"/>
                    </a:moveTo>
                    <a:lnTo>
                      <a:pt x="8321040" y="182880"/>
                    </a:lnTo>
                    <a:lnTo>
                      <a:pt x="0" y="182880"/>
                    </a:lnTo>
                    <a:lnTo>
                      <a:pt x="0" y="0"/>
                    </a:lnTo>
                  </a:path>
                </a:pathLst>
              </a:custGeom>
              <a:noFill/>
              <a:ln w="12700">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58" name="Straight Connector 57"/>
              <p:cNvCxnSpPr/>
              <p:nvPr/>
            </p:nvCxnSpPr>
            <p:spPr>
              <a:xfrm>
                <a:off x="3885123" y="4325342"/>
                <a:ext cx="0" cy="137179"/>
              </a:xfrm>
              <a:prstGeom prst="line">
                <a:avLst/>
              </a:prstGeom>
              <a:ln w="127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75482" y="1648428"/>
            <a:ext cx="11885473" cy="2331389"/>
            <a:chOff x="274639" y="1394165"/>
            <a:chExt cx="11887159" cy="2331720"/>
          </a:xfrm>
        </p:grpSpPr>
        <p:sp>
          <p:nvSpPr>
            <p:cNvPr id="4" name="Rounded Rectangle 3"/>
            <p:cNvSpPr/>
            <p:nvPr/>
          </p:nvSpPr>
          <p:spPr bwMode="auto">
            <a:xfrm>
              <a:off x="2652116" y="1394165"/>
              <a:ext cx="2331720" cy="23317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Tables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“Massive auto scaling NoSQL store”</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Rounded Rectangle 2"/>
            <p:cNvSpPr/>
            <p:nvPr/>
          </p:nvSpPr>
          <p:spPr bwMode="auto">
            <a:xfrm>
              <a:off x="5029530" y="1394165"/>
              <a:ext cx="2331720" cy="23317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Queues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“Reliable messaging at scale for </a:t>
              </a:r>
              <a:b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cloud services”</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Rounded Rectangle 12"/>
            <p:cNvSpPr/>
            <p:nvPr/>
          </p:nvSpPr>
          <p:spPr bwMode="auto">
            <a:xfrm>
              <a:off x="274639" y="1394165"/>
              <a:ext cx="2331720" cy="23317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6" rIns="168008" bIns="134406"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Blobs</a:t>
              </a:r>
            </a:p>
            <a:p>
              <a:pPr marL="76186" indent="-76186" defTabSz="856605" fontAlgn="base">
                <a:spcBef>
                  <a:spcPct val="0"/>
                </a:spcBef>
                <a:spcAft>
                  <a:spcPts val="600"/>
                </a:spcAft>
              </a:pPr>
              <a:r>
                <a:rPr lang="en-US" sz="160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“Highly scalable, REST-based cloud object store”</a:t>
              </a:r>
            </a:p>
            <a:p>
              <a:pPr marL="76186" indent="-76186" defTabSz="856605" fontAlgn="base">
                <a:spcBef>
                  <a:spcPct val="0"/>
                </a:spcBef>
                <a:spcAft>
                  <a:spcPts val="600"/>
                </a:spcAft>
              </a:pPr>
              <a:r>
                <a:rPr lang="en-US" sz="160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Hot and Cool Tier</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Rounded Rectangle 4"/>
            <p:cNvSpPr/>
            <p:nvPr/>
          </p:nvSpPr>
          <p:spPr bwMode="auto">
            <a:xfrm>
              <a:off x="9784358" y="1394165"/>
              <a:ext cx="2377440" cy="23317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Files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“SMB Access to Azure Storage”</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2" name="Group 21"/>
            <p:cNvGrpSpPr/>
            <p:nvPr/>
          </p:nvGrpSpPr>
          <p:grpSpPr>
            <a:xfrm>
              <a:off x="7406944" y="1394166"/>
              <a:ext cx="2331720" cy="2331707"/>
              <a:chOff x="7406944" y="1668482"/>
              <a:chExt cx="2331720" cy="2331707"/>
            </a:xfrm>
          </p:grpSpPr>
          <p:sp>
            <p:nvSpPr>
              <p:cNvPr id="6" name="Rounded Rectangle 5"/>
              <p:cNvSpPr/>
              <p:nvPr/>
            </p:nvSpPr>
            <p:spPr bwMode="auto">
              <a:xfrm>
                <a:off x="7406944" y="2857189"/>
                <a:ext cx="2331720" cy="114300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Standard disks</a:t>
                </a:r>
              </a:p>
              <a:p>
                <a:pPr defTabSz="856605" fontAlgn="base">
                  <a:spcBef>
                    <a:spcPct val="0"/>
                  </a:spcBef>
                  <a:spcAft>
                    <a:spcPts val="600"/>
                  </a:spcAft>
                </a:pPr>
                <a:r>
                  <a:rPr lang="en-US" sz="1299"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Magnetic disks, HDD based. Up to 500 IOPs </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5" name="Rounded Rectangle 24"/>
              <p:cNvSpPr/>
              <p:nvPr/>
            </p:nvSpPr>
            <p:spPr bwMode="auto">
              <a:xfrm>
                <a:off x="7406944" y="1668482"/>
                <a:ext cx="2331720" cy="114300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Premium disks</a:t>
                </a:r>
              </a:p>
              <a:p>
                <a:pPr defTabSz="856605" fontAlgn="base">
                  <a:lnSpc>
                    <a:spcPct val="90000"/>
                  </a:lnSpc>
                  <a:spcBef>
                    <a:spcPct val="0"/>
                  </a:spcBef>
                  <a:spcAft>
                    <a:spcPts val="600"/>
                  </a:spcAft>
                </a:pPr>
                <a:r>
                  <a:rPr lang="en-US" sz="13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SSD based, high IOPS, low latency</a:t>
                </a:r>
              </a:p>
              <a:p>
                <a:pPr defTabSz="856605" fontAlgn="base">
                  <a:lnSpc>
                    <a:spcPct val="90000"/>
                  </a:lnSpc>
                  <a:spcBef>
                    <a:spcPct val="0"/>
                  </a:spcBef>
                  <a:spcAft>
                    <a:spcPts val="600"/>
                  </a:spcAft>
                </a:pPr>
                <a:r>
                  <a:rPr lang="en-US" sz="12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Up to 64 TB, 80000 IOPs</a:t>
                </a:r>
                <a:endPar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8" name="Text Placeholder 7"/>
          <p:cNvSpPr>
            <a:spLocks noGrp="1"/>
          </p:cNvSpPr>
          <p:nvPr>
            <p:ph type="body" sz="quarter" idx="10"/>
          </p:nvPr>
        </p:nvSpPr>
        <p:spPr/>
        <p:txBody>
          <a:bodyPr/>
          <a:lstStyle/>
          <a:p>
            <a:r>
              <a:rPr lang="en-US" dirty="0"/>
              <a:t>Azure Storage</a:t>
            </a:r>
          </a:p>
        </p:txBody>
      </p:sp>
      <p:grpSp>
        <p:nvGrpSpPr>
          <p:cNvPr id="71" name="Group 70"/>
          <p:cNvGrpSpPr/>
          <p:nvPr/>
        </p:nvGrpSpPr>
        <p:grpSpPr>
          <a:xfrm>
            <a:off x="273420" y="1648419"/>
            <a:ext cx="11889597" cy="2331389"/>
            <a:chOff x="270514" y="1384226"/>
            <a:chExt cx="11891284" cy="2331720"/>
          </a:xfrm>
        </p:grpSpPr>
        <p:sp>
          <p:nvSpPr>
            <p:cNvPr id="72" name="Rounded Rectangle 3"/>
            <p:cNvSpPr/>
            <p:nvPr/>
          </p:nvSpPr>
          <p:spPr bwMode="auto">
            <a:xfrm>
              <a:off x="2652116" y="1384226"/>
              <a:ext cx="2331720" cy="233172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Tables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“Massive auto scaling NoSQL store”</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ounded Rectangle 2"/>
            <p:cNvSpPr/>
            <p:nvPr/>
          </p:nvSpPr>
          <p:spPr bwMode="auto">
            <a:xfrm>
              <a:off x="5029530" y="1384226"/>
              <a:ext cx="2331720" cy="233172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Queues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“Reliable messaging at scale for </a:t>
              </a:r>
              <a:b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cloud services”</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4" name="Rounded Rectangle 12"/>
            <p:cNvSpPr/>
            <p:nvPr/>
          </p:nvSpPr>
          <p:spPr bwMode="auto">
            <a:xfrm>
              <a:off x="270514" y="1384226"/>
              <a:ext cx="2331720" cy="233172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6" rIns="168008" bIns="134406"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Blobs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“Highly scalable, REST-based cloud object store”</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Hot and Cool Tier</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5" name="Rounded Rectangle 4"/>
            <p:cNvSpPr/>
            <p:nvPr/>
          </p:nvSpPr>
          <p:spPr bwMode="auto">
            <a:xfrm>
              <a:off x="9784358" y="1384226"/>
              <a:ext cx="2377440" cy="233172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Files</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“SMB File Share”</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SMB 3.0</a:t>
              </a:r>
            </a:p>
            <a:p>
              <a:pPr marL="76186" indent="-76186" defTabSz="856605" fontAlgn="base">
                <a:spcBef>
                  <a:spcPct val="0"/>
                </a:spcBef>
                <a:spcAft>
                  <a:spcPts val="600"/>
                </a:spcAft>
              </a:pPr>
              <a:r>
                <a:rPr lang="en-US" sz="1599"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Read/Write multiple VMs</a:t>
              </a:r>
            </a:p>
            <a:p>
              <a:pPr defTabSz="856605" fontAlgn="base">
                <a:spcBef>
                  <a:spcPct val="0"/>
                </a:spcBef>
                <a:spcAft>
                  <a:spcPts val="600"/>
                </a:spcAft>
              </a:pPr>
              <a:endPar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76" name="Group 75"/>
            <p:cNvGrpSpPr/>
            <p:nvPr/>
          </p:nvGrpSpPr>
          <p:grpSpPr>
            <a:xfrm>
              <a:off x="7404882" y="1386281"/>
              <a:ext cx="2331720" cy="2326269"/>
              <a:chOff x="7404882" y="1660597"/>
              <a:chExt cx="2331720" cy="2326269"/>
            </a:xfrm>
          </p:grpSpPr>
          <p:sp>
            <p:nvSpPr>
              <p:cNvPr id="77" name="Rounded Rectangle 5"/>
              <p:cNvSpPr/>
              <p:nvPr/>
            </p:nvSpPr>
            <p:spPr bwMode="auto">
              <a:xfrm>
                <a:off x="7404882" y="2843866"/>
                <a:ext cx="2331720" cy="1143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Standard disks</a:t>
                </a:r>
              </a:p>
              <a:p>
                <a:pPr defTabSz="856605" fontAlgn="base">
                  <a:spcBef>
                    <a:spcPct val="0"/>
                  </a:spcBef>
                  <a:spcAft>
                    <a:spcPts val="600"/>
                  </a:spcAft>
                </a:pPr>
                <a:r>
                  <a:rPr lang="en-US" sz="1299"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Magnetic disks, HDD based. Up to 500 IOPs/disk </a:t>
                </a:r>
              </a:p>
            </p:txBody>
          </p:sp>
          <p:sp>
            <p:nvSpPr>
              <p:cNvPr id="78" name="Rounded Rectangle 24"/>
              <p:cNvSpPr/>
              <p:nvPr/>
            </p:nvSpPr>
            <p:spPr bwMode="auto">
              <a:xfrm>
                <a:off x="7404882" y="1660597"/>
                <a:ext cx="2331720" cy="1143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856605" fontAlgn="base">
                  <a:spcBef>
                    <a:spcPct val="0"/>
                  </a:spcBef>
                  <a:spcAft>
                    <a:spcPts val="60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Premium disks</a:t>
                </a:r>
              </a:p>
              <a:p>
                <a:pPr defTabSz="856605" fontAlgn="base">
                  <a:lnSpc>
                    <a:spcPct val="90000"/>
                  </a:lnSpc>
                  <a:spcBef>
                    <a:spcPct val="0"/>
                  </a:spcBef>
                  <a:spcAft>
                    <a:spcPts val="600"/>
                  </a:spcAft>
                </a:pPr>
                <a:r>
                  <a:rPr lang="en-US" sz="13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SSD based, high IOPS, low latency</a:t>
                </a:r>
              </a:p>
              <a:p>
                <a:pPr defTabSz="856605" fontAlgn="base">
                  <a:lnSpc>
                    <a:spcPct val="90000"/>
                  </a:lnSpc>
                  <a:spcBef>
                    <a:spcPct val="0"/>
                  </a:spcBef>
                  <a:spcAft>
                    <a:spcPts val="600"/>
                  </a:spcAft>
                </a:pPr>
                <a:r>
                  <a:rPr lang="en-US" sz="1299"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Up to 64 TB, 80000 IOPs </a:t>
                </a:r>
              </a:p>
            </p:txBody>
          </p:sp>
        </p:grpSp>
      </p:grpSp>
      <p:sp>
        <p:nvSpPr>
          <p:cNvPr id="11" name="Rectangle 10"/>
          <p:cNvSpPr/>
          <p:nvPr/>
        </p:nvSpPr>
        <p:spPr bwMode="auto">
          <a:xfrm>
            <a:off x="1921215" y="4777227"/>
            <a:ext cx="8594047" cy="1097112"/>
          </a:xfrm>
          <a:prstGeom prst="rect">
            <a:avLst/>
          </a:prstGeom>
          <a:solidFill>
            <a:schemeClr val="bg2">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sp>
        <p:nvSpPr>
          <p:cNvPr id="79" name="Rectangle 78"/>
          <p:cNvSpPr/>
          <p:nvPr/>
        </p:nvSpPr>
        <p:spPr bwMode="auto">
          <a:xfrm>
            <a:off x="5029369" y="5783264"/>
            <a:ext cx="2377407" cy="365353"/>
          </a:xfrm>
          <a:prstGeom prst="rect">
            <a:avLst/>
          </a:prstGeom>
          <a:solidFill>
            <a:schemeClr val="bg2">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505050"/>
              </a:solidFill>
              <a:latin typeface="Segoe UI Light"/>
            </a:endParaRPr>
          </a:p>
        </p:txBody>
      </p:sp>
      <p:sp>
        <p:nvSpPr>
          <p:cNvPr id="19" name="Rectangle 18"/>
          <p:cNvSpPr/>
          <p:nvPr/>
        </p:nvSpPr>
        <p:spPr bwMode="auto">
          <a:xfrm>
            <a:off x="2629410" y="1592851"/>
            <a:ext cx="4761039" cy="2422817"/>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Tree>
    <p:extLst>
      <p:ext uri="{BB962C8B-B14F-4D97-AF65-F5344CB8AC3E}">
        <p14:creationId xmlns:p14="http://schemas.microsoft.com/office/powerpoint/2010/main" val="113512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9"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vert="horz" lIns="393192" tIns="393192" rIns="91440" bIns="91440" rtlCol="0">
            <a:normAutofit/>
          </a:bodyPr>
          <a:lstStyle/>
          <a:p>
            <a:r>
              <a:rPr lang="en-US" dirty="0"/>
              <a:t>Managed disks for VM</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aphicFrame>
        <p:nvGraphicFramePr>
          <p:cNvPr id="10" name="Table 9">
            <a:extLst>
              <a:ext uri="{FF2B5EF4-FFF2-40B4-BE49-F238E27FC236}">
                <a16:creationId xmlns:a16="http://schemas.microsoft.com/office/drawing/2014/main" id="{E79C48C4-7E72-4A48-8B4A-CB6FF78DBE03}"/>
              </a:ext>
            </a:extLst>
          </p:cNvPr>
          <p:cNvGraphicFramePr>
            <a:graphicFrameLocks noGrp="1"/>
          </p:cNvGraphicFramePr>
          <p:nvPr/>
        </p:nvGraphicFramePr>
        <p:xfrm>
          <a:off x="457580" y="4045896"/>
          <a:ext cx="11463408" cy="2217395"/>
        </p:xfrm>
        <a:graphic>
          <a:graphicData uri="http://schemas.openxmlformats.org/drawingml/2006/table">
            <a:tbl>
              <a:tblPr firstRow="1" bandRow="1">
                <a:tableStyleId>{793D81CF-94F2-401A-BA57-92F5A7B2D0C5}</a:tableStyleId>
              </a:tblPr>
              <a:tblGrid>
                <a:gridCol w="1594745">
                  <a:extLst>
                    <a:ext uri="{9D8B030D-6E8A-4147-A177-3AD203B41FA5}">
                      <a16:colId xmlns:a16="http://schemas.microsoft.com/office/drawing/2014/main" val="3327038502"/>
                    </a:ext>
                  </a:extLst>
                </a:gridCol>
                <a:gridCol w="1409809">
                  <a:extLst>
                    <a:ext uri="{9D8B030D-6E8A-4147-A177-3AD203B41FA5}">
                      <a16:colId xmlns:a16="http://schemas.microsoft.com/office/drawing/2014/main" val="578205873"/>
                    </a:ext>
                  </a:extLst>
                </a:gridCol>
                <a:gridCol w="1409809">
                  <a:extLst>
                    <a:ext uri="{9D8B030D-6E8A-4147-A177-3AD203B41FA5}">
                      <a16:colId xmlns:a16="http://schemas.microsoft.com/office/drawing/2014/main" val="2457378077"/>
                    </a:ext>
                  </a:extLst>
                </a:gridCol>
                <a:gridCol w="1409809">
                  <a:extLst>
                    <a:ext uri="{9D8B030D-6E8A-4147-A177-3AD203B41FA5}">
                      <a16:colId xmlns:a16="http://schemas.microsoft.com/office/drawing/2014/main" val="753441313"/>
                    </a:ext>
                  </a:extLst>
                </a:gridCol>
                <a:gridCol w="1409809">
                  <a:extLst>
                    <a:ext uri="{9D8B030D-6E8A-4147-A177-3AD203B41FA5}">
                      <a16:colId xmlns:a16="http://schemas.microsoft.com/office/drawing/2014/main" val="3881595315"/>
                    </a:ext>
                  </a:extLst>
                </a:gridCol>
                <a:gridCol w="1409809">
                  <a:extLst>
                    <a:ext uri="{9D8B030D-6E8A-4147-A177-3AD203B41FA5}">
                      <a16:colId xmlns:a16="http://schemas.microsoft.com/office/drawing/2014/main" val="3439128374"/>
                    </a:ext>
                  </a:extLst>
                </a:gridCol>
                <a:gridCol w="1409809">
                  <a:extLst>
                    <a:ext uri="{9D8B030D-6E8A-4147-A177-3AD203B41FA5}">
                      <a16:colId xmlns:a16="http://schemas.microsoft.com/office/drawing/2014/main" val="1559027730"/>
                    </a:ext>
                  </a:extLst>
                </a:gridCol>
                <a:gridCol w="1409809">
                  <a:extLst>
                    <a:ext uri="{9D8B030D-6E8A-4147-A177-3AD203B41FA5}">
                      <a16:colId xmlns:a16="http://schemas.microsoft.com/office/drawing/2014/main" val="1842290648"/>
                    </a:ext>
                  </a:extLst>
                </a:gridCol>
              </a:tblGrid>
              <a:tr h="365756">
                <a:tc>
                  <a:txBody>
                    <a:bodyPr/>
                    <a:lstStyle/>
                    <a:p>
                      <a:pPr algn="ctr" rtl="0"/>
                      <a:r>
                        <a:rPr lang="en-US" sz="1200" dirty="0"/>
                        <a:t>Premium Disks Type</a:t>
                      </a:r>
                    </a:p>
                  </a:txBody>
                  <a:tcPr anchor="ctr"/>
                </a:tc>
                <a:tc>
                  <a:txBody>
                    <a:bodyPr/>
                    <a:lstStyle/>
                    <a:p>
                      <a:pPr algn="ctr" rtl="0"/>
                      <a:r>
                        <a:rPr lang="en-US" sz="1200"/>
                        <a:t>P4</a:t>
                      </a:r>
                    </a:p>
                  </a:txBody>
                  <a:tcPr anchor="ctr"/>
                </a:tc>
                <a:tc>
                  <a:txBody>
                    <a:bodyPr/>
                    <a:lstStyle/>
                    <a:p>
                      <a:pPr algn="ctr" rtl="0"/>
                      <a:r>
                        <a:rPr lang="en-US" sz="1200"/>
                        <a:t>P6</a:t>
                      </a:r>
                    </a:p>
                  </a:txBody>
                  <a:tcPr anchor="ctr"/>
                </a:tc>
                <a:tc>
                  <a:txBody>
                    <a:bodyPr/>
                    <a:lstStyle/>
                    <a:p>
                      <a:pPr algn="ctr" rtl="0"/>
                      <a:r>
                        <a:rPr lang="en-US" sz="1200"/>
                        <a:t>P10</a:t>
                      </a:r>
                    </a:p>
                  </a:txBody>
                  <a:tcPr anchor="ctr"/>
                </a:tc>
                <a:tc>
                  <a:txBody>
                    <a:bodyPr/>
                    <a:lstStyle/>
                    <a:p>
                      <a:pPr algn="ctr" rtl="0"/>
                      <a:r>
                        <a:rPr lang="en-US" sz="1200"/>
                        <a:t>P20</a:t>
                      </a:r>
                    </a:p>
                  </a:txBody>
                  <a:tcPr anchor="ctr"/>
                </a:tc>
                <a:tc>
                  <a:txBody>
                    <a:bodyPr/>
                    <a:lstStyle/>
                    <a:p>
                      <a:pPr algn="ctr" rtl="0"/>
                      <a:r>
                        <a:rPr lang="en-US" sz="1200"/>
                        <a:t>P30</a:t>
                      </a:r>
                    </a:p>
                  </a:txBody>
                  <a:tcPr anchor="ctr"/>
                </a:tc>
                <a:tc>
                  <a:txBody>
                    <a:bodyPr/>
                    <a:lstStyle/>
                    <a:p>
                      <a:pPr algn="ctr" rtl="0"/>
                      <a:r>
                        <a:rPr lang="en-US" sz="1200"/>
                        <a:t>P40</a:t>
                      </a:r>
                    </a:p>
                  </a:txBody>
                  <a:tcPr anchor="ctr"/>
                </a:tc>
                <a:tc>
                  <a:txBody>
                    <a:bodyPr/>
                    <a:lstStyle/>
                    <a:p>
                      <a:pPr algn="ctr" rtl="0"/>
                      <a:r>
                        <a:rPr lang="en-US" sz="1200"/>
                        <a:t>P50</a:t>
                      </a:r>
                    </a:p>
                  </a:txBody>
                  <a:tcPr anchor="ctr"/>
                </a:tc>
                <a:extLst>
                  <a:ext uri="{0D108BD9-81ED-4DB2-BD59-A6C34878D82A}">
                    <a16:rowId xmlns:a16="http://schemas.microsoft.com/office/drawing/2014/main" val="2588162724"/>
                  </a:ext>
                </a:extLst>
              </a:tr>
              <a:tr h="617213">
                <a:tc>
                  <a:txBody>
                    <a:bodyPr/>
                    <a:lstStyle/>
                    <a:p>
                      <a:pPr algn="ctr" rtl="0"/>
                      <a:r>
                        <a:rPr lang="en-US" sz="1200" dirty="0"/>
                        <a:t>Disk size</a:t>
                      </a:r>
                    </a:p>
                  </a:txBody>
                  <a:tcPr anchor="ctr"/>
                </a:tc>
                <a:tc>
                  <a:txBody>
                    <a:bodyPr/>
                    <a:lstStyle/>
                    <a:p>
                      <a:pPr algn="ctr" rtl="0"/>
                      <a:r>
                        <a:rPr lang="en-US" sz="1200" dirty="0"/>
                        <a:t>32 GB</a:t>
                      </a:r>
                    </a:p>
                  </a:txBody>
                  <a:tcPr anchor="ctr"/>
                </a:tc>
                <a:tc>
                  <a:txBody>
                    <a:bodyPr/>
                    <a:lstStyle/>
                    <a:p>
                      <a:pPr algn="ctr" rtl="0"/>
                      <a:r>
                        <a:rPr lang="en-US" sz="1200" dirty="0"/>
                        <a:t>64 GB</a:t>
                      </a:r>
                    </a:p>
                  </a:txBody>
                  <a:tcPr anchor="ctr"/>
                </a:tc>
                <a:tc>
                  <a:txBody>
                    <a:bodyPr/>
                    <a:lstStyle/>
                    <a:p>
                      <a:pPr algn="ctr" rtl="0"/>
                      <a:r>
                        <a:rPr lang="en-US" sz="1200"/>
                        <a:t>128 GB</a:t>
                      </a:r>
                    </a:p>
                  </a:txBody>
                  <a:tcPr anchor="ctr"/>
                </a:tc>
                <a:tc>
                  <a:txBody>
                    <a:bodyPr/>
                    <a:lstStyle/>
                    <a:p>
                      <a:pPr algn="ctr" rtl="0"/>
                      <a:r>
                        <a:rPr lang="en-US" sz="1200"/>
                        <a:t>512 GB</a:t>
                      </a:r>
                    </a:p>
                  </a:txBody>
                  <a:tcPr anchor="ctr"/>
                </a:tc>
                <a:tc>
                  <a:txBody>
                    <a:bodyPr/>
                    <a:lstStyle/>
                    <a:p>
                      <a:pPr algn="ctr" rtl="0"/>
                      <a:r>
                        <a:rPr lang="en-US" sz="1200"/>
                        <a:t>1024 GB (1 TB)</a:t>
                      </a:r>
                    </a:p>
                  </a:txBody>
                  <a:tcPr anchor="ctr"/>
                </a:tc>
                <a:tc>
                  <a:txBody>
                    <a:bodyPr/>
                    <a:lstStyle/>
                    <a:p>
                      <a:pPr algn="ctr" rtl="0"/>
                      <a:r>
                        <a:rPr lang="en-US" sz="1200"/>
                        <a:t>2048 GB (2 TB)</a:t>
                      </a:r>
                    </a:p>
                  </a:txBody>
                  <a:tcPr anchor="ctr"/>
                </a:tc>
                <a:tc>
                  <a:txBody>
                    <a:bodyPr/>
                    <a:lstStyle/>
                    <a:p>
                      <a:pPr algn="ctr" rtl="0"/>
                      <a:r>
                        <a:rPr lang="en-US" sz="1200"/>
                        <a:t>4095 GB (4 TB)</a:t>
                      </a:r>
                    </a:p>
                  </a:txBody>
                  <a:tcPr anchor="ctr"/>
                </a:tc>
                <a:extLst>
                  <a:ext uri="{0D108BD9-81ED-4DB2-BD59-A6C34878D82A}">
                    <a16:rowId xmlns:a16="http://schemas.microsoft.com/office/drawing/2014/main" val="2408614178"/>
                  </a:ext>
                </a:extLst>
              </a:tr>
              <a:tr h="617213">
                <a:tc>
                  <a:txBody>
                    <a:bodyPr/>
                    <a:lstStyle/>
                    <a:p>
                      <a:pPr algn="ctr" rtl="0"/>
                      <a:r>
                        <a:rPr lang="en-US" sz="1200"/>
                        <a:t>IOPS per disk</a:t>
                      </a:r>
                    </a:p>
                  </a:txBody>
                  <a:tcPr anchor="ctr"/>
                </a:tc>
                <a:tc>
                  <a:txBody>
                    <a:bodyPr/>
                    <a:lstStyle/>
                    <a:p>
                      <a:pPr algn="ctr" rtl="0"/>
                      <a:r>
                        <a:rPr lang="en-US" sz="1200" dirty="0"/>
                        <a:t>120</a:t>
                      </a:r>
                    </a:p>
                  </a:txBody>
                  <a:tcPr anchor="ctr"/>
                </a:tc>
                <a:tc>
                  <a:txBody>
                    <a:bodyPr/>
                    <a:lstStyle/>
                    <a:p>
                      <a:pPr algn="ctr" rtl="0"/>
                      <a:r>
                        <a:rPr lang="en-US" sz="1200" dirty="0"/>
                        <a:t>240</a:t>
                      </a:r>
                    </a:p>
                  </a:txBody>
                  <a:tcPr anchor="ctr"/>
                </a:tc>
                <a:tc>
                  <a:txBody>
                    <a:bodyPr/>
                    <a:lstStyle/>
                    <a:p>
                      <a:pPr algn="ctr" rtl="0"/>
                      <a:r>
                        <a:rPr lang="en-US" sz="1200" dirty="0"/>
                        <a:t>500</a:t>
                      </a:r>
                    </a:p>
                  </a:txBody>
                  <a:tcPr anchor="ctr"/>
                </a:tc>
                <a:tc>
                  <a:txBody>
                    <a:bodyPr/>
                    <a:lstStyle/>
                    <a:p>
                      <a:pPr algn="ctr" rtl="0"/>
                      <a:r>
                        <a:rPr lang="en-US" sz="1200" dirty="0"/>
                        <a:t>2300</a:t>
                      </a:r>
                    </a:p>
                  </a:txBody>
                  <a:tcPr anchor="ctr"/>
                </a:tc>
                <a:tc>
                  <a:txBody>
                    <a:bodyPr/>
                    <a:lstStyle/>
                    <a:p>
                      <a:pPr algn="ctr" rtl="0"/>
                      <a:r>
                        <a:rPr lang="en-US" sz="1200" dirty="0"/>
                        <a:t>5000</a:t>
                      </a:r>
                    </a:p>
                  </a:txBody>
                  <a:tcPr anchor="ctr"/>
                </a:tc>
                <a:tc>
                  <a:txBody>
                    <a:bodyPr/>
                    <a:lstStyle/>
                    <a:p>
                      <a:pPr algn="ctr" rtl="0"/>
                      <a:r>
                        <a:rPr lang="en-US" sz="1200" dirty="0"/>
                        <a:t>7500</a:t>
                      </a:r>
                    </a:p>
                  </a:txBody>
                  <a:tcPr anchor="ctr"/>
                </a:tc>
                <a:tc>
                  <a:txBody>
                    <a:bodyPr/>
                    <a:lstStyle/>
                    <a:p>
                      <a:pPr algn="ctr" rtl="0"/>
                      <a:r>
                        <a:rPr lang="en-US" sz="1200"/>
                        <a:t>7500</a:t>
                      </a:r>
                    </a:p>
                  </a:txBody>
                  <a:tcPr anchor="ctr"/>
                </a:tc>
                <a:extLst>
                  <a:ext uri="{0D108BD9-81ED-4DB2-BD59-A6C34878D82A}">
                    <a16:rowId xmlns:a16="http://schemas.microsoft.com/office/drawing/2014/main" val="38005705"/>
                  </a:ext>
                </a:extLst>
              </a:tr>
              <a:tr h="617213">
                <a:tc>
                  <a:txBody>
                    <a:bodyPr/>
                    <a:lstStyle/>
                    <a:p>
                      <a:pPr algn="ctr" rtl="0"/>
                      <a:r>
                        <a:rPr lang="en-US" sz="1200"/>
                        <a:t>Throughput per disk</a:t>
                      </a:r>
                    </a:p>
                  </a:txBody>
                  <a:tcPr anchor="ctr"/>
                </a:tc>
                <a:tc>
                  <a:txBody>
                    <a:bodyPr/>
                    <a:lstStyle/>
                    <a:p>
                      <a:pPr algn="ctr" rtl="0"/>
                      <a:r>
                        <a:rPr lang="en-US" sz="1200"/>
                        <a:t>25 MB per second</a:t>
                      </a:r>
                    </a:p>
                  </a:txBody>
                  <a:tcPr anchor="ctr"/>
                </a:tc>
                <a:tc>
                  <a:txBody>
                    <a:bodyPr/>
                    <a:lstStyle/>
                    <a:p>
                      <a:pPr algn="ctr" rtl="0"/>
                      <a:r>
                        <a:rPr lang="en-US" sz="1200"/>
                        <a:t>50 MB per second</a:t>
                      </a:r>
                    </a:p>
                  </a:txBody>
                  <a:tcPr anchor="ctr"/>
                </a:tc>
                <a:tc>
                  <a:txBody>
                    <a:bodyPr/>
                    <a:lstStyle/>
                    <a:p>
                      <a:pPr algn="ctr" rtl="0"/>
                      <a:r>
                        <a:rPr lang="en-US" sz="1200"/>
                        <a:t>100 MB per second</a:t>
                      </a:r>
                    </a:p>
                  </a:txBody>
                  <a:tcPr anchor="ctr"/>
                </a:tc>
                <a:tc>
                  <a:txBody>
                    <a:bodyPr/>
                    <a:lstStyle/>
                    <a:p>
                      <a:pPr algn="ctr" rtl="0"/>
                      <a:r>
                        <a:rPr lang="en-US" sz="1200" dirty="0"/>
                        <a:t>150 MB per second</a:t>
                      </a:r>
                    </a:p>
                  </a:txBody>
                  <a:tcPr anchor="ctr"/>
                </a:tc>
                <a:tc>
                  <a:txBody>
                    <a:bodyPr/>
                    <a:lstStyle/>
                    <a:p>
                      <a:pPr algn="ctr" rtl="0"/>
                      <a:r>
                        <a:rPr lang="en-US" sz="1200" dirty="0"/>
                        <a:t>200 MB per second</a:t>
                      </a:r>
                    </a:p>
                  </a:txBody>
                  <a:tcPr anchor="ctr"/>
                </a:tc>
                <a:tc>
                  <a:txBody>
                    <a:bodyPr/>
                    <a:lstStyle/>
                    <a:p>
                      <a:pPr algn="ctr" rtl="0"/>
                      <a:r>
                        <a:rPr lang="en-US" sz="1200" dirty="0"/>
                        <a:t>250 MB per second</a:t>
                      </a:r>
                    </a:p>
                  </a:txBody>
                  <a:tcPr anchor="ctr"/>
                </a:tc>
                <a:tc>
                  <a:txBody>
                    <a:bodyPr/>
                    <a:lstStyle/>
                    <a:p>
                      <a:pPr algn="ctr" rtl="0"/>
                      <a:r>
                        <a:rPr lang="en-US" sz="1200" dirty="0"/>
                        <a:t>250 MB per second</a:t>
                      </a:r>
                    </a:p>
                  </a:txBody>
                  <a:tcPr anchor="ctr"/>
                </a:tc>
                <a:extLst>
                  <a:ext uri="{0D108BD9-81ED-4DB2-BD59-A6C34878D82A}">
                    <a16:rowId xmlns:a16="http://schemas.microsoft.com/office/drawing/2014/main" val="3235872945"/>
                  </a:ext>
                </a:extLst>
              </a:tr>
            </a:tbl>
          </a:graphicData>
        </a:graphic>
      </p:graphicFrame>
      <p:graphicFrame>
        <p:nvGraphicFramePr>
          <p:cNvPr id="100" name="Table 99">
            <a:extLst>
              <a:ext uri="{FF2B5EF4-FFF2-40B4-BE49-F238E27FC236}">
                <a16:creationId xmlns:a16="http://schemas.microsoft.com/office/drawing/2014/main" id="{8CC1E9A5-873D-4553-88E4-13D9D38FDD26}"/>
              </a:ext>
            </a:extLst>
          </p:cNvPr>
          <p:cNvGraphicFramePr>
            <a:graphicFrameLocks noGrp="1"/>
          </p:cNvGraphicFramePr>
          <p:nvPr/>
        </p:nvGraphicFramePr>
        <p:xfrm>
          <a:off x="457580" y="1485604"/>
          <a:ext cx="11463405" cy="1600182"/>
        </p:xfrm>
        <a:graphic>
          <a:graphicData uri="http://schemas.openxmlformats.org/drawingml/2006/table">
            <a:tbl>
              <a:tblPr firstRow="1" bandRow="1">
                <a:tableStyleId>{793D81CF-94F2-401A-BA57-92F5A7B2D0C5}</a:tableStyleId>
              </a:tblPr>
              <a:tblGrid>
                <a:gridCol w="1487309">
                  <a:extLst>
                    <a:ext uri="{9D8B030D-6E8A-4147-A177-3AD203B41FA5}">
                      <a16:colId xmlns:a16="http://schemas.microsoft.com/office/drawing/2014/main" val="3327038502"/>
                    </a:ext>
                  </a:extLst>
                </a:gridCol>
                <a:gridCol w="1247012">
                  <a:extLst>
                    <a:ext uri="{9D8B030D-6E8A-4147-A177-3AD203B41FA5}">
                      <a16:colId xmlns:a16="http://schemas.microsoft.com/office/drawing/2014/main" val="578205873"/>
                    </a:ext>
                  </a:extLst>
                </a:gridCol>
                <a:gridCol w="1247012">
                  <a:extLst>
                    <a:ext uri="{9D8B030D-6E8A-4147-A177-3AD203B41FA5}">
                      <a16:colId xmlns:a16="http://schemas.microsoft.com/office/drawing/2014/main" val="2457378077"/>
                    </a:ext>
                  </a:extLst>
                </a:gridCol>
                <a:gridCol w="1247012">
                  <a:extLst>
                    <a:ext uri="{9D8B030D-6E8A-4147-A177-3AD203B41FA5}">
                      <a16:colId xmlns:a16="http://schemas.microsoft.com/office/drawing/2014/main" val="753441313"/>
                    </a:ext>
                  </a:extLst>
                </a:gridCol>
                <a:gridCol w="1247012">
                  <a:extLst>
                    <a:ext uri="{9D8B030D-6E8A-4147-A177-3AD203B41FA5}">
                      <a16:colId xmlns:a16="http://schemas.microsoft.com/office/drawing/2014/main" val="3944229066"/>
                    </a:ext>
                  </a:extLst>
                </a:gridCol>
                <a:gridCol w="1247012">
                  <a:extLst>
                    <a:ext uri="{9D8B030D-6E8A-4147-A177-3AD203B41FA5}">
                      <a16:colId xmlns:a16="http://schemas.microsoft.com/office/drawing/2014/main" val="3881595315"/>
                    </a:ext>
                  </a:extLst>
                </a:gridCol>
                <a:gridCol w="1247012">
                  <a:extLst>
                    <a:ext uri="{9D8B030D-6E8A-4147-A177-3AD203B41FA5}">
                      <a16:colId xmlns:a16="http://schemas.microsoft.com/office/drawing/2014/main" val="3439128374"/>
                    </a:ext>
                  </a:extLst>
                </a:gridCol>
                <a:gridCol w="1247012">
                  <a:extLst>
                    <a:ext uri="{9D8B030D-6E8A-4147-A177-3AD203B41FA5}">
                      <a16:colId xmlns:a16="http://schemas.microsoft.com/office/drawing/2014/main" val="1559027730"/>
                    </a:ext>
                  </a:extLst>
                </a:gridCol>
                <a:gridCol w="1247012">
                  <a:extLst>
                    <a:ext uri="{9D8B030D-6E8A-4147-A177-3AD203B41FA5}">
                      <a16:colId xmlns:a16="http://schemas.microsoft.com/office/drawing/2014/main" val="1842290648"/>
                    </a:ext>
                  </a:extLst>
                </a:gridCol>
              </a:tblGrid>
              <a:tr h="365756">
                <a:tc>
                  <a:txBody>
                    <a:bodyPr/>
                    <a:lstStyle/>
                    <a:p>
                      <a:pPr algn="ctr" rtl="0"/>
                      <a:r>
                        <a:rPr lang="en-US" sz="1200" dirty="0"/>
                        <a:t>Standard Disks Type</a:t>
                      </a:r>
                    </a:p>
                  </a:txBody>
                  <a:tcPr anchor="ctr"/>
                </a:tc>
                <a:tc>
                  <a:txBody>
                    <a:bodyPr/>
                    <a:lstStyle/>
                    <a:p>
                      <a:pPr algn="ctr" rtl="0"/>
                      <a:r>
                        <a:rPr lang="en-US" sz="1200" dirty="0"/>
                        <a:t>S4</a:t>
                      </a:r>
                    </a:p>
                  </a:txBody>
                  <a:tcPr anchor="ctr"/>
                </a:tc>
                <a:tc>
                  <a:txBody>
                    <a:bodyPr/>
                    <a:lstStyle/>
                    <a:p>
                      <a:pPr algn="ctr" rtl="0"/>
                      <a:r>
                        <a:rPr lang="en-US" sz="1200" dirty="0"/>
                        <a:t>S6</a:t>
                      </a:r>
                    </a:p>
                  </a:txBody>
                  <a:tcPr anchor="ctr"/>
                </a:tc>
                <a:tc>
                  <a:txBody>
                    <a:bodyPr/>
                    <a:lstStyle/>
                    <a:p>
                      <a:pPr algn="ctr" rtl="0"/>
                      <a:r>
                        <a:rPr lang="en-US" sz="1200" dirty="0"/>
                        <a:t>S10</a:t>
                      </a:r>
                    </a:p>
                  </a:txBody>
                  <a:tcPr anchor="ctr"/>
                </a:tc>
                <a:tc>
                  <a:txBody>
                    <a:bodyPr/>
                    <a:lstStyle/>
                    <a:p>
                      <a:pPr algn="ctr" rtl="0"/>
                      <a:r>
                        <a:rPr lang="en-US" sz="1200" dirty="0"/>
                        <a:t>S15</a:t>
                      </a:r>
                    </a:p>
                  </a:txBody>
                  <a:tcPr anchor="ctr"/>
                </a:tc>
                <a:tc>
                  <a:txBody>
                    <a:bodyPr/>
                    <a:lstStyle/>
                    <a:p>
                      <a:pPr algn="ctr" rtl="0"/>
                      <a:r>
                        <a:rPr lang="en-US" sz="1200" dirty="0"/>
                        <a:t>S20</a:t>
                      </a:r>
                    </a:p>
                  </a:txBody>
                  <a:tcPr anchor="ctr"/>
                </a:tc>
                <a:tc>
                  <a:txBody>
                    <a:bodyPr/>
                    <a:lstStyle/>
                    <a:p>
                      <a:pPr algn="ctr" rtl="0"/>
                      <a:r>
                        <a:rPr lang="en-US" sz="1200" dirty="0"/>
                        <a:t>S30</a:t>
                      </a:r>
                    </a:p>
                  </a:txBody>
                  <a:tcPr anchor="ctr"/>
                </a:tc>
                <a:tc>
                  <a:txBody>
                    <a:bodyPr/>
                    <a:lstStyle/>
                    <a:p>
                      <a:pPr algn="ctr" rtl="0"/>
                      <a:r>
                        <a:rPr lang="en-US" sz="1200" dirty="0"/>
                        <a:t>S40</a:t>
                      </a:r>
                    </a:p>
                  </a:txBody>
                  <a:tcPr anchor="ctr"/>
                </a:tc>
                <a:tc>
                  <a:txBody>
                    <a:bodyPr/>
                    <a:lstStyle/>
                    <a:p>
                      <a:pPr algn="ctr" rtl="0"/>
                      <a:r>
                        <a:rPr lang="en-US" sz="1200" dirty="0"/>
                        <a:t>S50</a:t>
                      </a:r>
                    </a:p>
                  </a:txBody>
                  <a:tcPr anchor="ctr"/>
                </a:tc>
                <a:extLst>
                  <a:ext uri="{0D108BD9-81ED-4DB2-BD59-A6C34878D82A}">
                    <a16:rowId xmlns:a16="http://schemas.microsoft.com/office/drawing/2014/main" val="2588162724"/>
                  </a:ext>
                </a:extLst>
              </a:tr>
              <a:tr h="617213">
                <a:tc>
                  <a:txBody>
                    <a:bodyPr/>
                    <a:lstStyle/>
                    <a:p>
                      <a:pPr algn="ctr" rtl="0"/>
                      <a:r>
                        <a:rPr lang="en-US" sz="1200" dirty="0"/>
                        <a:t>Disk size</a:t>
                      </a:r>
                    </a:p>
                  </a:txBody>
                  <a:tcPr anchor="ctr"/>
                </a:tc>
                <a:tc>
                  <a:txBody>
                    <a:bodyPr/>
                    <a:lstStyle/>
                    <a:p>
                      <a:pPr algn="ctr" rtl="0"/>
                      <a:r>
                        <a:rPr lang="en-US" sz="1200" dirty="0"/>
                        <a:t>32 GB</a:t>
                      </a:r>
                    </a:p>
                  </a:txBody>
                  <a:tcPr anchor="ctr"/>
                </a:tc>
                <a:tc>
                  <a:txBody>
                    <a:bodyPr/>
                    <a:lstStyle/>
                    <a:p>
                      <a:pPr algn="ctr" rtl="0"/>
                      <a:r>
                        <a:rPr lang="en-US" sz="1200" dirty="0"/>
                        <a:t>64 GB</a:t>
                      </a:r>
                    </a:p>
                  </a:txBody>
                  <a:tcPr anchor="ctr"/>
                </a:tc>
                <a:tc>
                  <a:txBody>
                    <a:bodyPr/>
                    <a:lstStyle/>
                    <a:p>
                      <a:pPr algn="ctr" rtl="0"/>
                      <a:r>
                        <a:rPr lang="en-US" sz="1200"/>
                        <a:t>128 GB</a:t>
                      </a:r>
                    </a:p>
                  </a:txBody>
                  <a:tcPr anchor="ctr"/>
                </a:tc>
                <a:tc>
                  <a:txBody>
                    <a:bodyPr/>
                    <a:lstStyle/>
                    <a:p>
                      <a:pPr algn="ctr" rtl="0"/>
                      <a:r>
                        <a:rPr lang="en-US" sz="1200" dirty="0"/>
                        <a:t>256 GB</a:t>
                      </a:r>
                    </a:p>
                  </a:txBody>
                  <a:tcPr anchor="ctr"/>
                </a:tc>
                <a:tc>
                  <a:txBody>
                    <a:bodyPr/>
                    <a:lstStyle/>
                    <a:p>
                      <a:pPr algn="ctr" rtl="0"/>
                      <a:r>
                        <a:rPr lang="en-US" sz="1200"/>
                        <a:t>512 GB</a:t>
                      </a:r>
                    </a:p>
                  </a:txBody>
                  <a:tcPr anchor="ctr"/>
                </a:tc>
                <a:tc>
                  <a:txBody>
                    <a:bodyPr/>
                    <a:lstStyle/>
                    <a:p>
                      <a:pPr algn="ctr" rtl="0"/>
                      <a:r>
                        <a:rPr lang="en-US" sz="1200"/>
                        <a:t>1024 GB (1 TB)</a:t>
                      </a:r>
                    </a:p>
                  </a:txBody>
                  <a:tcPr anchor="ctr"/>
                </a:tc>
                <a:tc>
                  <a:txBody>
                    <a:bodyPr/>
                    <a:lstStyle/>
                    <a:p>
                      <a:pPr algn="ctr" rtl="0"/>
                      <a:r>
                        <a:rPr lang="en-US" sz="1200"/>
                        <a:t>2048 GB (2 TB)</a:t>
                      </a:r>
                    </a:p>
                  </a:txBody>
                  <a:tcPr anchor="ctr"/>
                </a:tc>
                <a:tc>
                  <a:txBody>
                    <a:bodyPr/>
                    <a:lstStyle/>
                    <a:p>
                      <a:pPr algn="ctr" rtl="0"/>
                      <a:r>
                        <a:rPr lang="en-US" sz="1200"/>
                        <a:t>4095 GB (4 TB)</a:t>
                      </a:r>
                    </a:p>
                  </a:txBody>
                  <a:tcPr anchor="ctr"/>
                </a:tc>
                <a:extLst>
                  <a:ext uri="{0D108BD9-81ED-4DB2-BD59-A6C34878D82A}">
                    <a16:rowId xmlns:a16="http://schemas.microsoft.com/office/drawing/2014/main" val="2408614178"/>
                  </a:ext>
                </a:extLst>
              </a:tr>
              <a:tr h="617213">
                <a:tc>
                  <a:txBody>
                    <a:bodyPr/>
                    <a:lstStyle/>
                    <a:p>
                      <a:pPr algn="ctr" rtl="0"/>
                      <a:r>
                        <a:rPr lang="en-US" sz="1200" dirty="0"/>
                        <a:t>IOPS per disk</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tc>
                  <a:txBody>
                    <a:bodyPr/>
                    <a:lstStyle/>
                    <a:p>
                      <a:pPr algn="ctr" rtl="0"/>
                      <a:r>
                        <a:rPr lang="en-US" sz="1200" dirty="0"/>
                        <a:t>500</a:t>
                      </a:r>
                    </a:p>
                  </a:txBody>
                  <a:tcPr anchor="ctr"/>
                </a:tc>
                <a:extLst>
                  <a:ext uri="{0D108BD9-81ED-4DB2-BD59-A6C34878D82A}">
                    <a16:rowId xmlns:a16="http://schemas.microsoft.com/office/drawing/2014/main" val="38005705"/>
                  </a:ext>
                </a:extLst>
              </a:tr>
            </a:tbl>
          </a:graphicData>
        </a:graphic>
      </p:graphicFrame>
    </p:spTree>
    <p:extLst>
      <p:ext uri="{BB962C8B-B14F-4D97-AF65-F5344CB8AC3E}">
        <p14:creationId xmlns:p14="http://schemas.microsoft.com/office/powerpoint/2010/main" val="391495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Image and Disk</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
        <p:nvSpPr>
          <p:cNvPr id="63" name="Rectangle 62">
            <a:extLst>
              <a:ext uri="{FF2B5EF4-FFF2-40B4-BE49-F238E27FC236}">
                <a16:creationId xmlns:a16="http://schemas.microsoft.com/office/drawing/2014/main" id="{22184AF5-367B-4965-84AF-43AB9FAEBED1}"/>
              </a:ext>
            </a:extLst>
          </p:cNvPr>
          <p:cNvSpPr/>
          <p:nvPr/>
        </p:nvSpPr>
        <p:spPr bwMode="auto">
          <a:xfrm>
            <a:off x="2637876" y="1354005"/>
            <a:ext cx="8721442" cy="2024368"/>
          </a:xfrm>
          <a:prstGeom prst="rect">
            <a:avLst/>
          </a:prstGeom>
          <a:solidFill>
            <a:srgbClr val="DDDDDD"/>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grpSp>
        <p:nvGrpSpPr>
          <p:cNvPr id="64" name="Group 63">
            <a:extLst>
              <a:ext uri="{FF2B5EF4-FFF2-40B4-BE49-F238E27FC236}">
                <a16:creationId xmlns:a16="http://schemas.microsoft.com/office/drawing/2014/main" id="{7676A2C5-5580-4F4D-B370-95516DC0F9E9}"/>
              </a:ext>
            </a:extLst>
          </p:cNvPr>
          <p:cNvGrpSpPr/>
          <p:nvPr/>
        </p:nvGrpSpPr>
        <p:grpSpPr>
          <a:xfrm>
            <a:off x="622221" y="1354005"/>
            <a:ext cx="1938748" cy="2024368"/>
            <a:chOff x="829782" y="750015"/>
            <a:chExt cx="1758428" cy="1807205"/>
          </a:xfrm>
        </p:grpSpPr>
        <p:sp>
          <p:nvSpPr>
            <p:cNvPr id="65" name="Rectangle 64">
              <a:extLst>
                <a:ext uri="{FF2B5EF4-FFF2-40B4-BE49-F238E27FC236}">
                  <a16:creationId xmlns:a16="http://schemas.microsoft.com/office/drawing/2014/main" id="{AF851570-4BF8-4A87-A454-90E940FC3838}"/>
                </a:ext>
              </a:extLst>
            </p:cNvPr>
            <p:cNvSpPr/>
            <p:nvPr/>
          </p:nvSpPr>
          <p:spPr bwMode="auto">
            <a:xfrm>
              <a:off x="829782" y="750015"/>
              <a:ext cx="1758428" cy="1807205"/>
            </a:xfrm>
            <a:prstGeom prst="rect">
              <a:avLst/>
            </a:prstGeom>
            <a:solidFill>
              <a:srgbClr val="00AEEF"/>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defTabSz="1219170">
                <a:lnSpc>
                  <a:spcPct val="90000"/>
                </a:lnSpc>
                <a:buSzPct val="90000"/>
                <a:defRPr/>
              </a:pPr>
              <a:r>
                <a:rPr lang="en-US" b="1" kern="0" dirty="0">
                  <a:gradFill>
                    <a:gsLst>
                      <a:gs pos="85000">
                        <a:srgbClr val="FFFFFF"/>
                      </a:gs>
                      <a:gs pos="0">
                        <a:srgbClr val="FFFFFF"/>
                      </a:gs>
                    </a:gsLst>
                    <a:lin ang="5400000" scaled="0"/>
                  </a:gradFill>
                  <a:ea typeface="Segoe UI" pitchFamily="34" charset="0"/>
                  <a:cs typeface="Segoe UI" pitchFamily="34" charset="0"/>
                </a:rPr>
                <a:t>OS Images</a:t>
              </a:r>
            </a:p>
            <a:p>
              <a:pPr marL="337212" indent="-337212" defTabSz="1219170">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ea typeface="Segoe UI" pitchFamily="34" charset="0"/>
                <a:cs typeface="Segoe UI" pitchFamily="34" charset="0"/>
              </a:endParaRP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Microsoft</a:t>
              </a: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Partner </a:t>
              </a: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User</a:t>
              </a:r>
            </a:p>
          </p:txBody>
        </p:sp>
        <p:sp>
          <p:nvSpPr>
            <p:cNvPr id="66" name="Freeform 79">
              <a:extLst>
                <a:ext uri="{FF2B5EF4-FFF2-40B4-BE49-F238E27FC236}">
                  <a16:creationId xmlns:a16="http://schemas.microsoft.com/office/drawing/2014/main" id="{ADF71369-89D4-44F9-8722-EBC6B2A667B1}"/>
                </a:ext>
              </a:extLst>
            </p:cNvPr>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67" name="Freeform 79">
              <a:extLst>
                <a:ext uri="{FF2B5EF4-FFF2-40B4-BE49-F238E27FC236}">
                  <a16:creationId xmlns:a16="http://schemas.microsoft.com/office/drawing/2014/main" id="{06FB5102-58E9-4420-AB1C-44917A72A230}"/>
                </a:ext>
              </a:extLst>
            </p:cNvPr>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68" name="Freeform 79">
              <a:extLst>
                <a:ext uri="{FF2B5EF4-FFF2-40B4-BE49-F238E27FC236}">
                  <a16:creationId xmlns:a16="http://schemas.microsoft.com/office/drawing/2014/main" id="{C91E0770-050C-4B09-B107-D4767C999B1B}"/>
                </a:ext>
              </a:extLst>
            </p:cNvPr>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69" name="Freeform 79">
              <a:extLst>
                <a:ext uri="{FF2B5EF4-FFF2-40B4-BE49-F238E27FC236}">
                  <a16:creationId xmlns:a16="http://schemas.microsoft.com/office/drawing/2014/main" id="{080ECC75-5B1C-4DFA-A751-881DA476A422}"/>
                </a:ext>
              </a:extLst>
            </p:cNvPr>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grpSp>
      <p:grpSp>
        <p:nvGrpSpPr>
          <p:cNvPr id="70" name="Group 69">
            <a:extLst>
              <a:ext uri="{FF2B5EF4-FFF2-40B4-BE49-F238E27FC236}">
                <a16:creationId xmlns:a16="http://schemas.microsoft.com/office/drawing/2014/main" id="{118A2BF3-00D9-423E-B3E5-F7EECD79DFDD}"/>
              </a:ext>
            </a:extLst>
          </p:cNvPr>
          <p:cNvGrpSpPr/>
          <p:nvPr/>
        </p:nvGrpSpPr>
        <p:grpSpPr>
          <a:xfrm>
            <a:off x="622221" y="3709650"/>
            <a:ext cx="1945803" cy="2012411"/>
            <a:chOff x="3055099" y="760689"/>
            <a:chExt cx="1764827" cy="1796531"/>
          </a:xfrm>
        </p:grpSpPr>
        <p:sp>
          <p:nvSpPr>
            <p:cNvPr id="80" name="Rectangle 79">
              <a:extLst>
                <a:ext uri="{FF2B5EF4-FFF2-40B4-BE49-F238E27FC236}">
                  <a16:creationId xmlns:a16="http://schemas.microsoft.com/office/drawing/2014/main" id="{29A72336-2A07-450B-922E-A7ED19676D83}"/>
                </a:ext>
              </a:extLst>
            </p:cNvPr>
            <p:cNvSpPr/>
            <p:nvPr/>
          </p:nvSpPr>
          <p:spPr bwMode="auto">
            <a:xfrm>
              <a:off x="3055099" y="760689"/>
              <a:ext cx="1764827" cy="1796531"/>
            </a:xfrm>
            <a:prstGeom prst="rect">
              <a:avLst/>
            </a:prstGeom>
            <a:solidFill>
              <a:srgbClr val="00AEEF"/>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defTabSz="1219170">
                <a:lnSpc>
                  <a:spcPct val="90000"/>
                </a:lnSpc>
                <a:buSzPct val="90000"/>
                <a:defRPr/>
              </a:pPr>
              <a:r>
                <a:rPr lang="en-US" b="1" kern="0" dirty="0">
                  <a:gradFill>
                    <a:gsLst>
                      <a:gs pos="85000">
                        <a:srgbClr val="FFFFFF"/>
                      </a:gs>
                      <a:gs pos="0">
                        <a:srgbClr val="FFFFFF"/>
                      </a:gs>
                    </a:gsLst>
                    <a:lin ang="5400000" scaled="0"/>
                  </a:gradFill>
                  <a:ea typeface="Segoe UI" pitchFamily="34" charset="0"/>
                  <a:cs typeface="Segoe UI" pitchFamily="34" charset="0"/>
                </a:rPr>
                <a:t>Disks</a:t>
              </a:r>
            </a:p>
            <a:p>
              <a:pPr defTabSz="1219170">
                <a:lnSpc>
                  <a:spcPct val="90000"/>
                </a:lnSpc>
                <a:buSzPct val="90000"/>
                <a:defRPr/>
              </a:pPr>
              <a:endParaRPr lang="en-US" sz="1300" b="1" u="sng" kern="0" dirty="0">
                <a:gradFill>
                  <a:gsLst>
                    <a:gs pos="85000">
                      <a:srgbClr val="FFFFFF"/>
                    </a:gs>
                    <a:gs pos="0">
                      <a:srgbClr val="FFFFFF"/>
                    </a:gs>
                  </a:gsLst>
                  <a:lin ang="5400000" scaled="0"/>
                </a:gradFill>
                <a:ea typeface="Segoe UI" pitchFamily="34" charset="0"/>
                <a:cs typeface="Segoe UI" pitchFamily="34" charset="0"/>
              </a:endParaRP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OS Disks </a:t>
              </a:r>
            </a:p>
            <a:p>
              <a:pPr marL="337212" indent="-337212" defTabSz="1219170">
                <a:lnSpc>
                  <a:spcPct val="90000"/>
                </a:lnSpc>
                <a:buSzPct val="90000"/>
                <a:buFont typeface="Arial" pitchFamily="34" charset="0"/>
                <a:buChar char="•"/>
                <a:defRPr/>
              </a:pPr>
              <a:r>
                <a:rPr lang="en-US" sz="1900" b="1" kern="0" dirty="0">
                  <a:gradFill>
                    <a:gsLst>
                      <a:gs pos="85000">
                        <a:srgbClr val="FFFFFF"/>
                      </a:gs>
                      <a:gs pos="0">
                        <a:srgbClr val="FFFFFF"/>
                      </a:gs>
                    </a:gsLst>
                    <a:lin ang="5400000" scaled="0"/>
                  </a:gradFill>
                  <a:ea typeface="Segoe UI" pitchFamily="34" charset="0"/>
                  <a:cs typeface="Segoe UI" pitchFamily="34" charset="0"/>
                </a:rPr>
                <a:t>Data Disks</a:t>
              </a:r>
            </a:p>
          </p:txBody>
        </p:sp>
        <p:sp>
          <p:nvSpPr>
            <p:cNvPr id="81" name="Freeform 79">
              <a:extLst>
                <a:ext uri="{FF2B5EF4-FFF2-40B4-BE49-F238E27FC236}">
                  <a16:creationId xmlns:a16="http://schemas.microsoft.com/office/drawing/2014/main" id="{605CF238-9644-4B4E-9B39-88C67EC24CC8}"/>
                </a:ext>
              </a:extLst>
            </p:cNvPr>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82" name="Freeform 79">
              <a:extLst>
                <a:ext uri="{FF2B5EF4-FFF2-40B4-BE49-F238E27FC236}">
                  <a16:creationId xmlns:a16="http://schemas.microsoft.com/office/drawing/2014/main" id="{EE9B32E6-D75D-4DFF-AFBC-CB5364F9AB98}"/>
                </a:ext>
              </a:extLst>
            </p:cNvPr>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83" name="Freeform 79">
              <a:extLst>
                <a:ext uri="{FF2B5EF4-FFF2-40B4-BE49-F238E27FC236}">
                  <a16:creationId xmlns:a16="http://schemas.microsoft.com/office/drawing/2014/main" id="{6C72D71B-FC66-4A65-9363-A3D782771E45}"/>
                </a:ext>
              </a:extLst>
            </p:cNvPr>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92" name="Freeform 79">
              <a:extLst>
                <a:ext uri="{FF2B5EF4-FFF2-40B4-BE49-F238E27FC236}">
                  <a16:creationId xmlns:a16="http://schemas.microsoft.com/office/drawing/2014/main" id="{7C0077FC-0364-4D9D-93FF-F318A30553C7}"/>
                </a:ext>
              </a:extLst>
            </p:cNvPr>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9170">
                <a:defRPr/>
              </a:pPr>
              <a:endParaRPr lang="en-US" sz="1900" kern="0" dirty="0">
                <a:solidFill>
                  <a:sysClr val="windowText" lastClr="000000"/>
                </a:solidFill>
              </a:endParaRPr>
            </a:p>
          </p:txBody>
        </p:sp>
      </p:grpSp>
      <p:sp>
        <p:nvSpPr>
          <p:cNvPr id="97" name="TextBox 96">
            <a:extLst>
              <a:ext uri="{FF2B5EF4-FFF2-40B4-BE49-F238E27FC236}">
                <a16:creationId xmlns:a16="http://schemas.microsoft.com/office/drawing/2014/main" id="{F699D7C8-C38B-4A74-B616-23C4DB0E85BC}"/>
              </a:ext>
            </a:extLst>
          </p:cNvPr>
          <p:cNvSpPr txBox="1"/>
          <p:nvPr/>
        </p:nvSpPr>
        <p:spPr>
          <a:xfrm>
            <a:off x="2756063" y="1724935"/>
            <a:ext cx="8399880" cy="1288045"/>
          </a:xfrm>
          <a:prstGeom prst="rect">
            <a:avLst/>
          </a:prstGeom>
          <a:noFill/>
        </p:spPr>
        <p:txBody>
          <a:bodyPr wrap="square" lIns="0" tIns="0" rIns="0" bIns="0" rtlCol="0">
            <a:spAutoFit/>
          </a:bodyPr>
          <a:lstStyle/>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Base OS image for new VMs</a:t>
            </a:r>
          </a:p>
          <a:p>
            <a:pPr marL="457189" indent="-457189" defTabSz="1219170">
              <a:lnSpc>
                <a:spcPct val="90000"/>
              </a:lnSpc>
              <a:spcBef>
                <a:spcPct val="20000"/>
              </a:spcBef>
              <a:buSzPct val="80000"/>
              <a:buFont typeface="Arial" pitchFamily="34" charset="0"/>
              <a:buChar char="•"/>
              <a:defRPr/>
            </a:pPr>
            <a:r>
              <a:rPr lang="en-US" sz="2700" kern="0" dirty="0" err="1">
                <a:solidFill>
                  <a:srgbClr val="5F5F5F"/>
                </a:solidFill>
              </a:rPr>
              <a:t>Sysprepped</a:t>
            </a:r>
            <a:r>
              <a:rPr lang="en-US" sz="2700" kern="0" dirty="0">
                <a:solidFill>
                  <a:srgbClr val="5F5F5F"/>
                </a:solidFill>
              </a:rPr>
              <a:t>/Generalized/Read-only </a:t>
            </a:r>
          </a:p>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Created by uploading or by capture</a:t>
            </a:r>
          </a:p>
        </p:txBody>
      </p:sp>
      <p:sp>
        <p:nvSpPr>
          <p:cNvPr id="98" name="Rectangle 97">
            <a:extLst>
              <a:ext uri="{FF2B5EF4-FFF2-40B4-BE49-F238E27FC236}">
                <a16:creationId xmlns:a16="http://schemas.microsoft.com/office/drawing/2014/main" id="{75029ACE-0583-486F-AF43-79133F22F719}"/>
              </a:ext>
            </a:extLst>
          </p:cNvPr>
          <p:cNvSpPr/>
          <p:nvPr/>
        </p:nvSpPr>
        <p:spPr bwMode="auto">
          <a:xfrm>
            <a:off x="2652116" y="3709650"/>
            <a:ext cx="8701930" cy="2024368"/>
          </a:xfrm>
          <a:prstGeom prst="rect">
            <a:avLst/>
          </a:prstGeom>
          <a:solidFill>
            <a:srgbClr val="DDDDDD"/>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99" name="TextBox 98">
            <a:extLst>
              <a:ext uri="{FF2B5EF4-FFF2-40B4-BE49-F238E27FC236}">
                <a16:creationId xmlns:a16="http://schemas.microsoft.com/office/drawing/2014/main" id="{07AB71B9-0657-45DB-9EF0-3233588C95DD}"/>
              </a:ext>
            </a:extLst>
          </p:cNvPr>
          <p:cNvSpPr txBox="1"/>
          <p:nvPr/>
        </p:nvSpPr>
        <p:spPr>
          <a:xfrm>
            <a:off x="2860011" y="3974882"/>
            <a:ext cx="7675550" cy="1204945"/>
          </a:xfrm>
          <a:prstGeom prst="rect">
            <a:avLst/>
          </a:prstGeom>
          <a:noFill/>
        </p:spPr>
        <p:txBody>
          <a:bodyPr wrap="square" lIns="0" tIns="0" rIns="0" bIns="0" rtlCol="0">
            <a:spAutoFit/>
          </a:bodyPr>
          <a:lstStyle/>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Writable disks for VMs</a:t>
            </a:r>
          </a:p>
          <a:p>
            <a:pPr marL="457189" indent="-457189" defTabSz="1219170">
              <a:lnSpc>
                <a:spcPct val="90000"/>
              </a:lnSpc>
              <a:spcBef>
                <a:spcPct val="20000"/>
              </a:spcBef>
              <a:buSzPct val="80000"/>
              <a:buFont typeface="Arial" pitchFamily="34" charset="0"/>
              <a:buChar char="•"/>
              <a:defRPr/>
            </a:pPr>
            <a:r>
              <a:rPr lang="en-US" sz="2700" kern="0" dirty="0">
                <a:solidFill>
                  <a:srgbClr val="5F5F5F"/>
                </a:solidFill>
              </a:rPr>
              <a:t>Created during VM creation or during upload of existing Virtual Hard Disks (VHDs)</a:t>
            </a:r>
          </a:p>
        </p:txBody>
      </p:sp>
    </p:spTree>
    <p:extLst>
      <p:ext uri="{BB962C8B-B14F-4D97-AF65-F5344CB8AC3E}">
        <p14:creationId xmlns:p14="http://schemas.microsoft.com/office/powerpoint/2010/main" val="39512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Image Mobility</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
        <p:nvSpPr>
          <p:cNvPr id="31" name="Rectangle 30">
            <a:extLst>
              <a:ext uri="{FF2B5EF4-FFF2-40B4-BE49-F238E27FC236}">
                <a16:creationId xmlns:a16="http://schemas.microsoft.com/office/drawing/2014/main" id="{DAE495EA-5B71-4C36-8B12-7B160F62F651}"/>
              </a:ext>
            </a:extLst>
          </p:cNvPr>
          <p:cNvSpPr/>
          <p:nvPr/>
        </p:nvSpPr>
        <p:spPr bwMode="auto">
          <a:xfrm>
            <a:off x="1660478" y="1405999"/>
            <a:ext cx="4484361" cy="4342513"/>
          </a:xfrm>
          <a:prstGeom prst="rect">
            <a:avLst/>
          </a:prstGeom>
          <a:solidFill>
            <a:srgbClr val="5F5F5F">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latin typeface="Segoe UI"/>
            </a:endParaRPr>
          </a:p>
        </p:txBody>
      </p:sp>
      <p:sp>
        <p:nvSpPr>
          <p:cNvPr id="32" name="Rectangle 31">
            <a:extLst>
              <a:ext uri="{FF2B5EF4-FFF2-40B4-BE49-F238E27FC236}">
                <a16:creationId xmlns:a16="http://schemas.microsoft.com/office/drawing/2014/main" id="{4126DE37-DC3C-4F21-B6A3-FE95683667FC}"/>
              </a:ext>
            </a:extLst>
          </p:cNvPr>
          <p:cNvSpPr/>
          <p:nvPr/>
        </p:nvSpPr>
        <p:spPr bwMode="auto">
          <a:xfrm>
            <a:off x="6417660" y="1405999"/>
            <a:ext cx="4484361" cy="4342513"/>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latin typeface="Segoe UI"/>
            </a:endParaRPr>
          </a:p>
        </p:txBody>
      </p:sp>
      <p:sp>
        <p:nvSpPr>
          <p:cNvPr id="33" name="Rectangle 32">
            <a:extLst>
              <a:ext uri="{FF2B5EF4-FFF2-40B4-BE49-F238E27FC236}">
                <a16:creationId xmlns:a16="http://schemas.microsoft.com/office/drawing/2014/main" id="{9B157EC3-C951-420E-B46E-68D7F6488C66}"/>
              </a:ext>
            </a:extLst>
          </p:cNvPr>
          <p:cNvSpPr/>
          <p:nvPr/>
        </p:nvSpPr>
        <p:spPr bwMode="auto">
          <a:xfrm>
            <a:off x="1660942" y="1405996"/>
            <a:ext cx="4491172"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sz="2500" kern="0" dirty="0">
                <a:solidFill>
                  <a:srgbClr val="5F5F5F">
                    <a:alpha val="99000"/>
                  </a:srgbClr>
                </a:solidFill>
                <a:ea typeface="Segoe UI" pitchFamily="34" charset="0"/>
                <a:cs typeface="Segoe UI" pitchFamily="34" charset="0"/>
              </a:rPr>
              <a:t>On-premises</a:t>
            </a:r>
          </a:p>
        </p:txBody>
      </p:sp>
      <p:sp>
        <p:nvSpPr>
          <p:cNvPr id="34" name="Rectangle 33">
            <a:extLst>
              <a:ext uri="{FF2B5EF4-FFF2-40B4-BE49-F238E27FC236}">
                <a16:creationId xmlns:a16="http://schemas.microsoft.com/office/drawing/2014/main" id="{5842A5FD-8DA8-44B5-AFAA-907E3435206A}"/>
              </a:ext>
            </a:extLst>
          </p:cNvPr>
          <p:cNvSpPr/>
          <p:nvPr/>
        </p:nvSpPr>
        <p:spPr bwMode="auto">
          <a:xfrm>
            <a:off x="6410847" y="1405996"/>
            <a:ext cx="4491172"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sz="2500" kern="0" dirty="0">
                <a:solidFill>
                  <a:srgbClr val="0071BC">
                    <a:alpha val="99000"/>
                  </a:srgbClr>
                </a:solidFill>
                <a:latin typeface="Segoe UI "/>
                <a:ea typeface="Segoe UI" pitchFamily="34" charset="0"/>
                <a:cs typeface="Segoe UI" pitchFamily="34" charset="0"/>
              </a:rPr>
              <a:t>Cloud</a:t>
            </a:r>
          </a:p>
        </p:txBody>
      </p:sp>
      <p:sp>
        <p:nvSpPr>
          <p:cNvPr id="35" name="Freeform 128">
            <a:extLst>
              <a:ext uri="{FF2B5EF4-FFF2-40B4-BE49-F238E27FC236}">
                <a16:creationId xmlns:a16="http://schemas.microsoft.com/office/drawing/2014/main" id="{730C17D4-9AD2-4F44-9886-5BFC8DC7BB4E}"/>
              </a:ext>
            </a:extLst>
          </p:cNvPr>
          <p:cNvSpPr>
            <a:spLocks noChangeAspect="1"/>
          </p:cNvSpPr>
          <p:nvPr/>
        </p:nvSpPr>
        <p:spPr bwMode="black">
          <a:xfrm>
            <a:off x="6533290" y="2734539"/>
            <a:ext cx="4200701" cy="235760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36" name="Right Arrow 22">
            <a:extLst>
              <a:ext uri="{FF2B5EF4-FFF2-40B4-BE49-F238E27FC236}">
                <a16:creationId xmlns:a16="http://schemas.microsoft.com/office/drawing/2014/main" id="{0614D3D6-FAD4-49FB-9CD7-DB310C3FB31C}"/>
              </a:ext>
            </a:extLst>
          </p:cNvPr>
          <p:cNvSpPr/>
          <p:nvPr/>
        </p:nvSpPr>
        <p:spPr bwMode="auto">
          <a:xfrm>
            <a:off x="7864794" y="3725772"/>
            <a:ext cx="1020887" cy="480876"/>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37" name="Freeform 24">
            <a:extLst>
              <a:ext uri="{FF2B5EF4-FFF2-40B4-BE49-F238E27FC236}">
                <a16:creationId xmlns:a16="http://schemas.microsoft.com/office/drawing/2014/main" id="{E5CB24ED-BB94-4EAE-9B0D-75AB6CC8FE8F}"/>
              </a:ext>
            </a:extLst>
          </p:cNvPr>
          <p:cNvSpPr>
            <a:spLocks noEditPoints="1"/>
          </p:cNvSpPr>
          <p:nvPr/>
        </p:nvSpPr>
        <p:spPr bwMode="black">
          <a:xfrm>
            <a:off x="9031065" y="3614594"/>
            <a:ext cx="870160" cy="68285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38" name="U-Turn Arrow 27">
            <a:extLst>
              <a:ext uri="{FF2B5EF4-FFF2-40B4-BE49-F238E27FC236}">
                <a16:creationId xmlns:a16="http://schemas.microsoft.com/office/drawing/2014/main" id="{DA552F60-36E1-49F1-AB03-704646B57191}"/>
              </a:ext>
            </a:extLst>
          </p:cNvPr>
          <p:cNvSpPr/>
          <p:nvPr/>
        </p:nvSpPr>
        <p:spPr bwMode="auto">
          <a:xfrm>
            <a:off x="5189066" y="2761951"/>
            <a:ext cx="2184365" cy="583960"/>
          </a:xfrm>
          <a:prstGeom prst="uturnArrow">
            <a:avLst>
              <a:gd name="adj1" fmla="val 25000"/>
              <a:gd name="adj2" fmla="val 25000"/>
              <a:gd name="adj3" fmla="val 25000"/>
              <a:gd name="adj4" fmla="val 43750"/>
              <a:gd name="adj5" fmla="val 97879"/>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39" name="U-Turn Arrow 34">
            <a:extLst>
              <a:ext uri="{FF2B5EF4-FFF2-40B4-BE49-F238E27FC236}">
                <a16:creationId xmlns:a16="http://schemas.microsoft.com/office/drawing/2014/main" id="{C3E5C73E-A1C7-47C4-99F9-114A37D9B697}"/>
              </a:ext>
            </a:extLst>
          </p:cNvPr>
          <p:cNvSpPr/>
          <p:nvPr/>
        </p:nvSpPr>
        <p:spPr bwMode="auto">
          <a:xfrm rot="10800000">
            <a:off x="5189066" y="4396338"/>
            <a:ext cx="2184365" cy="583960"/>
          </a:xfrm>
          <a:prstGeom prst="uturn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40" name="Can 35">
            <a:extLst>
              <a:ext uri="{FF2B5EF4-FFF2-40B4-BE49-F238E27FC236}">
                <a16:creationId xmlns:a16="http://schemas.microsoft.com/office/drawing/2014/main" id="{A7FFB0C4-2FAE-4EE8-BE1C-E4ABC2A7050E}"/>
              </a:ext>
            </a:extLst>
          </p:cNvPr>
          <p:cNvSpPr/>
          <p:nvPr>
            <p:custDataLst>
              <p:tags r:id="rId1"/>
            </p:custDataLst>
          </p:nvPr>
        </p:nvSpPr>
        <p:spPr>
          <a:xfrm>
            <a:off x="6813098" y="3372184"/>
            <a:ext cx="903820" cy="1126707"/>
          </a:xfrm>
          <a:prstGeom prst="can">
            <a:avLst/>
          </a:prstGeom>
          <a:solidFill>
            <a:srgbClr val="0071BC"/>
          </a:solidFill>
          <a:ln w="12700" cap="flat" cmpd="sng" algn="ctr">
            <a:solidFill>
              <a:srgbClr val="FFFFFF"/>
            </a:solidFill>
            <a:prstDash val="solid"/>
          </a:ln>
          <a:effectLst/>
        </p:spPr>
        <p:txBody>
          <a:bodyPr lIns="80941" tIns="40471" rIns="80941" bIns="40471"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latin typeface="Segoe UI"/>
                <a:ea typeface="Segoe UI" pitchFamily="34" charset="0"/>
                <a:cs typeface="Segoe UI" pitchFamily="34" charset="0"/>
              </a:rPr>
              <a:t>Blob Storage</a:t>
            </a:r>
          </a:p>
        </p:txBody>
      </p:sp>
      <p:grpSp>
        <p:nvGrpSpPr>
          <p:cNvPr id="41" name="Group 40">
            <a:extLst>
              <a:ext uri="{FF2B5EF4-FFF2-40B4-BE49-F238E27FC236}">
                <a16:creationId xmlns:a16="http://schemas.microsoft.com/office/drawing/2014/main" id="{15F3A61F-57DC-42A1-8DEB-86D912885E86}"/>
              </a:ext>
            </a:extLst>
          </p:cNvPr>
          <p:cNvGrpSpPr/>
          <p:nvPr/>
        </p:nvGrpSpPr>
        <p:grpSpPr>
          <a:xfrm>
            <a:off x="4853009" y="3372184"/>
            <a:ext cx="924155" cy="1126707"/>
            <a:chOff x="3200399" y="1566589"/>
            <a:chExt cx="838201" cy="1113144"/>
          </a:xfrm>
        </p:grpSpPr>
        <p:sp>
          <p:nvSpPr>
            <p:cNvPr id="42" name="Folded Corner 37">
              <a:extLst>
                <a:ext uri="{FF2B5EF4-FFF2-40B4-BE49-F238E27FC236}">
                  <a16:creationId xmlns:a16="http://schemas.microsoft.com/office/drawing/2014/main" id="{A268D256-F026-41C0-AABF-842AE175F0D8}"/>
                </a:ext>
              </a:extLst>
            </p:cNvPr>
            <p:cNvSpPr/>
            <p:nvPr/>
          </p:nvSpPr>
          <p:spPr bwMode="auto">
            <a:xfrm flipV="1">
              <a:off x="3200399" y="1566589"/>
              <a:ext cx="838201" cy="1113144"/>
            </a:xfrm>
            <a:prstGeom prst="foldedCorner">
              <a:avLst>
                <a:gd name="adj" fmla="val 32319"/>
              </a:avLst>
            </a:prstGeom>
            <a:noFill/>
            <a:ln w="19050" cap="flat" cmpd="sng" algn="ctr">
              <a:solidFill>
                <a:srgbClr val="0071BC"/>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latin typeface="Segoe UI"/>
              </a:endParaRPr>
            </a:p>
          </p:txBody>
        </p:sp>
        <p:sp>
          <p:nvSpPr>
            <p:cNvPr id="43" name="TextBox 42">
              <a:extLst>
                <a:ext uri="{FF2B5EF4-FFF2-40B4-BE49-F238E27FC236}">
                  <a16:creationId xmlns:a16="http://schemas.microsoft.com/office/drawing/2014/main" id="{A67B04E2-3CBE-46D2-B374-9FB26B3E848D}"/>
                </a:ext>
              </a:extLst>
            </p:cNvPr>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200" dirty="0" err="1">
                  <a:solidFill>
                    <a:srgbClr val="5F5F5F">
                      <a:alpha val="99000"/>
                    </a:srgbClr>
                  </a:solidFill>
                  <a:latin typeface="Segoe UI"/>
                </a:rPr>
                <a:t>MyApp.vhd</a:t>
              </a:r>
              <a:endParaRPr lang="en-US" sz="1200" dirty="0">
                <a:solidFill>
                  <a:srgbClr val="5F5F5F">
                    <a:alpha val="99000"/>
                  </a:srgbClr>
                </a:solidFill>
                <a:latin typeface="Segoe UI"/>
              </a:endParaRPr>
            </a:p>
          </p:txBody>
        </p:sp>
      </p:grpSp>
      <p:sp>
        <p:nvSpPr>
          <p:cNvPr id="44" name="Left-Right Arrow 39">
            <a:extLst>
              <a:ext uri="{FF2B5EF4-FFF2-40B4-BE49-F238E27FC236}">
                <a16:creationId xmlns:a16="http://schemas.microsoft.com/office/drawing/2014/main" id="{5EFAD3C2-7992-4CE3-8EF2-60FB0EEF73D8}"/>
              </a:ext>
            </a:extLst>
          </p:cNvPr>
          <p:cNvSpPr/>
          <p:nvPr/>
        </p:nvSpPr>
        <p:spPr bwMode="auto">
          <a:xfrm>
            <a:off x="3676813" y="3715587"/>
            <a:ext cx="1020887" cy="480876"/>
          </a:xfrm>
          <a:prstGeom prst="lef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80937" tIns="40470" rIns="80937" bIns="40470"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latin typeface="Segoe UI"/>
            </a:endParaRPr>
          </a:p>
        </p:txBody>
      </p:sp>
      <p:sp>
        <p:nvSpPr>
          <p:cNvPr id="45" name="Freeform 24">
            <a:extLst>
              <a:ext uri="{FF2B5EF4-FFF2-40B4-BE49-F238E27FC236}">
                <a16:creationId xmlns:a16="http://schemas.microsoft.com/office/drawing/2014/main" id="{60C11FDE-7D77-4C9B-BDF3-7155909E83AA}"/>
              </a:ext>
            </a:extLst>
          </p:cNvPr>
          <p:cNvSpPr>
            <a:spLocks noEditPoints="1"/>
          </p:cNvSpPr>
          <p:nvPr/>
        </p:nvSpPr>
        <p:spPr bwMode="black">
          <a:xfrm>
            <a:off x="2584633" y="3624781"/>
            <a:ext cx="870160" cy="68285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107907" tIns="53953" rIns="107907" bIns="53953" numCol="1" anchor="t" anchorCtr="0" compatLnSpc="1">
            <a:prstTxWarp prst="textNoShape">
              <a:avLst/>
            </a:prstTxWarp>
          </a:bodyPr>
          <a:lstStyle/>
          <a:p>
            <a:pPr defTabSz="1219170">
              <a:defRPr/>
            </a:pPr>
            <a:endParaRPr lang="en-US" sz="2400" kern="0">
              <a:solidFill>
                <a:sysClr val="windowText" lastClr="000000"/>
              </a:solidFill>
            </a:endParaRPr>
          </a:p>
        </p:txBody>
      </p:sp>
    </p:spTree>
    <p:extLst>
      <p:ext uri="{BB962C8B-B14F-4D97-AF65-F5344CB8AC3E}">
        <p14:creationId xmlns:p14="http://schemas.microsoft.com/office/powerpoint/2010/main" val="77273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Imaging VMs in the Cloud</a:t>
            </a:r>
          </a:p>
        </p:txBody>
      </p:sp>
      <p:grpSp>
        <p:nvGrpSpPr>
          <p:cNvPr id="84" name="Group 83"/>
          <p:cNvGrpSpPr/>
          <p:nvPr/>
        </p:nvGrpSpPr>
        <p:grpSpPr>
          <a:xfrm>
            <a:off x="9215775" y="485715"/>
            <a:ext cx="868557" cy="644434"/>
            <a:chOff x="10332992" y="479425"/>
            <a:chExt cx="868680" cy="644525"/>
          </a:xfrm>
        </p:grpSpPr>
        <p:sp>
          <p:nvSpPr>
            <p:cNvPr id="85" name="TextBox 84"/>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dirty="0">
                  <a:gradFill>
                    <a:gsLst>
                      <a:gs pos="4717">
                        <a:srgbClr val="505050"/>
                      </a:gs>
                      <a:gs pos="32075">
                        <a:srgbClr val="505050"/>
                      </a:gs>
                    </a:gsLst>
                    <a:lin ang="5400000" scaled="1"/>
                  </a:gradFill>
                  <a:latin typeface="Segoe UI Semibold" panose="020B0702040204020203" pitchFamily="34" charset="0"/>
                  <a:cs typeface="Segoe UI Semibold" panose="020B0702040204020203" pitchFamily="34" charset="0"/>
                </a:rPr>
                <a:t>Storage</a:t>
              </a:r>
            </a:p>
          </p:txBody>
        </p:sp>
        <p:sp>
          <p:nvSpPr>
            <p:cNvPr id="86"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87" name="Group 86"/>
          <p:cNvGrpSpPr/>
          <p:nvPr/>
        </p:nvGrpSpPr>
        <p:grpSpPr>
          <a:xfrm>
            <a:off x="10084444" y="485714"/>
            <a:ext cx="959852" cy="647609"/>
            <a:chOff x="11201784" y="479425"/>
            <a:chExt cx="959988" cy="647700"/>
          </a:xfrm>
        </p:grpSpPr>
        <p:sp>
          <p:nvSpPr>
            <p:cNvPr id="88" name="TextBox 87"/>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89"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90" name="TextBox 89"/>
          <p:cNvSpPr txBox="1"/>
          <p:nvPr/>
        </p:nvSpPr>
        <p:spPr>
          <a:xfrm>
            <a:off x="11046144" y="484358"/>
            <a:ext cx="1051433" cy="261697"/>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1" name="Freeform 5"/>
          <p:cNvSpPr>
            <a:spLocks noEditPoints="1"/>
          </p:cNvSpPr>
          <p:nvPr/>
        </p:nvSpPr>
        <p:spPr bwMode="auto">
          <a:xfrm>
            <a:off x="11359318" y="747812"/>
            <a:ext cx="411384" cy="409586"/>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sp>
        <p:nvSpPr>
          <p:cNvPr id="93" name="Rectangle 92"/>
          <p:cNvSpPr/>
          <p:nvPr/>
        </p:nvSpPr>
        <p:spPr bwMode="auto">
          <a:xfrm>
            <a:off x="9213925" y="496"/>
            <a:ext cx="868557" cy="47935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Light"/>
            </a:endParaRPr>
          </a:p>
        </p:txBody>
      </p:sp>
      <p:grpSp>
        <p:nvGrpSpPr>
          <p:cNvPr id="94" name="Group 93"/>
          <p:cNvGrpSpPr/>
          <p:nvPr/>
        </p:nvGrpSpPr>
        <p:grpSpPr>
          <a:xfrm>
            <a:off x="8418377" y="479854"/>
            <a:ext cx="868557" cy="644434"/>
            <a:chOff x="9418637" y="479425"/>
            <a:chExt cx="868680" cy="644525"/>
          </a:xfrm>
        </p:grpSpPr>
        <p:sp>
          <p:nvSpPr>
            <p:cNvPr id="95" name="TextBox 94"/>
            <p:cNvSpPr txBox="1"/>
            <p:nvPr/>
          </p:nvSpPr>
          <p:spPr>
            <a:xfrm>
              <a:off x="9418637"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6"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
        <p:nvSpPr>
          <p:cNvPr id="15" name="Rectangle 14">
            <a:extLst>
              <a:ext uri="{FF2B5EF4-FFF2-40B4-BE49-F238E27FC236}">
                <a16:creationId xmlns:a16="http://schemas.microsoft.com/office/drawing/2014/main" id="{B196682A-304B-468B-A709-EC57192AAEC6}"/>
              </a:ext>
            </a:extLst>
          </p:cNvPr>
          <p:cNvSpPr/>
          <p:nvPr/>
        </p:nvSpPr>
        <p:spPr bwMode="auto">
          <a:xfrm>
            <a:off x="1697905" y="1364398"/>
            <a:ext cx="9241544" cy="4353183"/>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107903" tIns="53951" rIns="107903" bIns="53951"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C5D0894C-04FE-42AD-ABBA-537478088D41}"/>
              </a:ext>
            </a:extLst>
          </p:cNvPr>
          <p:cNvSpPr/>
          <p:nvPr/>
        </p:nvSpPr>
        <p:spPr bwMode="auto">
          <a:xfrm>
            <a:off x="1697905" y="1375068"/>
            <a:ext cx="9241544" cy="672181"/>
          </a:xfrm>
          <a:prstGeom prst="rect">
            <a:avLst/>
          </a:prstGeom>
          <a:noFill/>
          <a:ln w="9525" cap="flat" cmpd="sng" algn="ctr">
            <a:noFill/>
            <a:prstDash val="solid"/>
            <a:headEnd type="none" w="med" len="med"/>
            <a:tailEnd type="none" w="med" len="med"/>
          </a:ln>
          <a:effectLst/>
        </p:spPr>
        <p:txBody>
          <a:bodyPr vert="horz" wrap="square" lIns="215816" tIns="53953" rIns="107907" bIns="53953" numCol="1" rtlCol="0" anchor="ctr" anchorCtr="0" compatLnSpc="1">
            <a:prstTxWarp prst="textNoShape">
              <a:avLst/>
            </a:prstTxWarp>
          </a:bodyPr>
          <a:lstStyle/>
          <a:p>
            <a:pPr defTabSz="1219170">
              <a:lnSpc>
                <a:spcPct val="90000"/>
              </a:lnSpc>
              <a:buSzPct val="90000"/>
              <a:defRPr/>
            </a:pPr>
            <a:r>
              <a:rPr lang="en-US" sz="2500" kern="0" dirty="0">
                <a:solidFill>
                  <a:srgbClr val="0071BC">
                    <a:alpha val="99000"/>
                  </a:srgbClr>
                </a:solidFill>
                <a:ea typeface="Segoe UI" pitchFamily="34" charset="0"/>
                <a:cs typeface="Segoe UI" pitchFamily="34" charset="0"/>
              </a:rPr>
              <a:t>Cloud</a:t>
            </a:r>
          </a:p>
        </p:txBody>
      </p:sp>
      <p:sp>
        <p:nvSpPr>
          <p:cNvPr id="17" name="Can 49">
            <a:extLst>
              <a:ext uri="{FF2B5EF4-FFF2-40B4-BE49-F238E27FC236}">
                <a16:creationId xmlns:a16="http://schemas.microsoft.com/office/drawing/2014/main" id="{571B2F60-3D92-4FEC-9121-3CC95CAADD32}"/>
              </a:ext>
            </a:extLst>
          </p:cNvPr>
          <p:cNvSpPr/>
          <p:nvPr>
            <p:custDataLst>
              <p:tags r:id="rId1"/>
            </p:custDataLst>
          </p:nvPr>
        </p:nvSpPr>
        <p:spPr>
          <a:xfrm>
            <a:off x="2370013" y="2315389"/>
            <a:ext cx="903820" cy="965995"/>
          </a:xfrm>
          <a:prstGeom prst="can">
            <a:avLst/>
          </a:prstGeom>
          <a:solidFill>
            <a:srgbClr val="0071BC"/>
          </a:solidFill>
          <a:ln w="12700" cap="flat" cmpd="sng" algn="ctr">
            <a:solidFill>
              <a:srgbClr val="FFFFFF"/>
            </a:solidFill>
            <a:prstDash val="solid"/>
          </a:ln>
          <a:effectLst/>
        </p:spPr>
        <p:txBody>
          <a:bodyPr lIns="80941" tIns="40471" rIns="80941" bIns="40471"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18" name="Group 17">
            <a:extLst>
              <a:ext uri="{FF2B5EF4-FFF2-40B4-BE49-F238E27FC236}">
                <a16:creationId xmlns:a16="http://schemas.microsoft.com/office/drawing/2014/main" id="{F74074E1-0CAD-4F90-9480-562F0AC238A1}"/>
              </a:ext>
            </a:extLst>
          </p:cNvPr>
          <p:cNvGrpSpPr/>
          <p:nvPr/>
        </p:nvGrpSpPr>
        <p:grpSpPr>
          <a:xfrm>
            <a:off x="3697813" y="4651914"/>
            <a:ext cx="836299" cy="946081"/>
            <a:chOff x="2194904" y="3754000"/>
            <a:chExt cx="758516" cy="844592"/>
          </a:xfrm>
        </p:grpSpPr>
        <p:sp>
          <p:nvSpPr>
            <p:cNvPr id="19" name="Right Arrow 51">
              <a:extLst>
                <a:ext uri="{FF2B5EF4-FFF2-40B4-BE49-F238E27FC236}">
                  <a16:creationId xmlns:a16="http://schemas.microsoft.com/office/drawing/2014/main" id="{E4C8136A-7BAC-4433-8715-FCAB844ACB43}"/>
                </a:ext>
              </a:extLst>
            </p:cNvPr>
            <p:cNvSpPr/>
            <p:nvPr/>
          </p:nvSpPr>
          <p:spPr bwMode="auto">
            <a:xfrm rot="7222079">
              <a:off x="2774251" y="3733737"/>
              <a:ext cx="102681" cy="143208"/>
            </a:xfrm>
            <a:prstGeom prst="rightArrow">
              <a:avLst/>
            </a:prstGeom>
            <a:solidFill>
              <a:srgbClr val="8CC600"/>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20" name="Freeform 52">
              <a:extLst>
                <a:ext uri="{FF2B5EF4-FFF2-40B4-BE49-F238E27FC236}">
                  <a16:creationId xmlns:a16="http://schemas.microsoft.com/office/drawing/2014/main" id="{ABC35F88-73EE-49F2-9B7C-1FB38C6F31BA}"/>
                </a:ext>
              </a:extLst>
            </p:cNvPr>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FF8A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Customize</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VHD</a:t>
              </a:r>
            </a:p>
          </p:txBody>
        </p:sp>
      </p:grpSp>
      <p:grpSp>
        <p:nvGrpSpPr>
          <p:cNvPr id="21" name="Group 20">
            <a:extLst>
              <a:ext uri="{FF2B5EF4-FFF2-40B4-BE49-F238E27FC236}">
                <a16:creationId xmlns:a16="http://schemas.microsoft.com/office/drawing/2014/main" id="{E75AFC25-6662-47C9-87FB-F5866DDA520B}"/>
              </a:ext>
            </a:extLst>
          </p:cNvPr>
          <p:cNvGrpSpPr/>
          <p:nvPr/>
        </p:nvGrpSpPr>
        <p:grpSpPr>
          <a:xfrm>
            <a:off x="4586438" y="4748554"/>
            <a:ext cx="999677" cy="849441"/>
            <a:chOff x="3000875" y="3840274"/>
            <a:chExt cx="906699" cy="758318"/>
          </a:xfrm>
        </p:grpSpPr>
        <p:sp>
          <p:nvSpPr>
            <p:cNvPr id="22" name="Right Arrow 54">
              <a:extLst>
                <a:ext uri="{FF2B5EF4-FFF2-40B4-BE49-F238E27FC236}">
                  <a16:creationId xmlns:a16="http://schemas.microsoft.com/office/drawing/2014/main" id="{8FA4B727-B03E-49CF-8FFC-32961E9FA025}"/>
                </a:ext>
              </a:extLst>
            </p:cNvPr>
            <p:cNvSpPr/>
            <p:nvPr/>
          </p:nvSpPr>
          <p:spPr bwMode="auto">
            <a:xfrm>
              <a:off x="3000875" y="4147830"/>
              <a:ext cx="102681" cy="143208"/>
            </a:xfrm>
            <a:prstGeom prst="rightArrow">
              <a:avLst/>
            </a:prstGeom>
            <a:solidFill>
              <a:srgbClr val="FF8A00"/>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23" name="Freeform 55">
              <a:extLst>
                <a:ext uri="{FF2B5EF4-FFF2-40B4-BE49-F238E27FC236}">
                  <a16:creationId xmlns:a16="http://schemas.microsoft.com/office/drawing/2014/main" id="{C91FAB65-A4FD-48C7-B539-FD45FCB3EF9B}"/>
                </a:ext>
              </a:extLst>
            </p:cNvPr>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0071BC"/>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Generalize</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VHD</a:t>
              </a:r>
            </a:p>
          </p:txBody>
        </p:sp>
      </p:grpSp>
      <p:grpSp>
        <p:nvGrpSpPr>
          <p:cNvPr id="24" name="Group 23">
            <a:extLst>
              <a:ext uri="{FF2B5EF4-FFF2-40B4-BE49-F238E27FC236}">
                <a16:creationId xmlns:a16="http://schemas.microsoft.com/office/drawing/2014/main" id="{83492D92-FA47-425B-BF32-F71D167B297B}"/>
              </a:ext>
            </a:extLst>
          </p:cNvPr>
          <p:cNvGrpSpPr/>
          <p:nvPr/>
        </p:nvGrpSpPr>
        <p:grpSpPr>
          <a:xfrm>
            <a:off x="5605645" y="2703613"/>
            <a:ext cx="5165775" cy="2894384"/>
            <a:chOff x="3925287" y="2014701"/>
            <a:chExt cx="4685313" cy="2583891"/>
          </a:xfrm>
        </p:grpSpPr>
        <p:grpSp>
          <p:nvGrpSpPr>
            <p:cNvPr id="25" name="Group 24">
              <a:extLst>
                <a:ext uri="{FF2B5EF4-FFF2-40B4-BE49-F238E27FC236}">
                  <a16:creationId xmlns:a16="http://schemas.microsoft.com/office/drawing/2014/main" id="{39A2F767-11C2-46FF-BE5D-7706A20FE7F1}"/>
                </a:ext>
              </a:extLst>
            </p:cNvPr>
            <p:cNvGrpSpPr/>
            <p:nvPr/>
          </p:nvGrpSpPr>
          <p:grpSpPr>
            <a:xfrm>
              <a:off x="4042084" y="2014701"/>
              <a:ext cx="4568516" cy="2583891"/>
              <a:chOff x="4042084" y="2014701"/>
              <a:chExt cx="4568516" cy="2583891"/>
            </a:xfrm>
          </p:grpSpPr>
          <p:sp>
            <p:nvSpPr>
              <p:cNvPr id="27" name="Freeform 128">
                <a:extLst>
                  <a:ext uri="{FF2B5EF4-FFF2-40B4-BE49-F238E27FC236}">
                    <a16:creationId xmlns:a16="http://schemas.microsoft.com/office/drawing/2014/main" id="{AD744DEE-74E8-4F85-8991-2262360217EA}"/>
                  </a:ext>
                </a:extLst>
              </p:cNvPr>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28" name="Can 60">
                <a:extLst>
                  <a:ext uri="{FF2B5EF4-FFF2-40B4-BE49-F238E27FC236}">
                    <a16:creationId xmlns:a16="http://schemas.microsoft.com/office/drawing/2014/main" id="{81B8B88A-9E81-4609-B407-2759572B8B31}"/>
                  </a:ext>
                </a:extLst>
              </p:cNvPr>
              <p:cNvSpPr/>
              <p:nvPr>
                <p:custDataLst>
                  <p:tags r:id="rId2"/>
                </p:custDataLst>
              </p:nvPr>
            </p:nvSpPr>
            <p:spPr>
              <a:xfrm>
                <a:off x="5054384" y="3096512"/>
                <a:ext cx="819758" cy="862368"/>
              </a:xfrm>
              <a:prstGeom prst="can">
                <a:avLst/>
              </a:prstGeom>
              <a:solidFill>
                <a:srgbClr val="0071BC"/>
              </a:solidFill>
              <a:ln w="12700" cap="flat" cmpd="sng" algn="ctr">
                <a:solidFill>
                  <a:srgbClr val="FFFFFF"/>
                </a:solidFill>
                <a:prstDash val="solid"/>
              </a:ln>
              <a:effectLst/>
            </p:spPr>
            <p:txBody>
              <a:bodyPr lIns="68589" tIns="34295" rIns="68589" bIns="34295"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29" name="Freeform 61">
                <a:extLst>
                  <a:ext uri="{FF2B5EF4-FFF2-40B4-BE49-F238E27FC236}">
                    <a16:creationId xmlns:a16="http://schemas.microsoft.com/office/drawing/2014/main" id="{1CE47E72-300A-43DD-8122-7433E9B5C903}"/>
                  </a:ext>
                </a:extLst>
              </p:cNvPr>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FF00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Capture</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VM</a:t>
                </a:r>
              </a:p>
            </p:txBody>
          </p:sp>
          <p:sp>
            <p:nvSpPr>
              <p:cNvPr id="30" name="Right Arrow 62">
                <a:extLst>
                  <a:ext uri="{FF2B5EF4-FFF2-40B4-BE49-F238E27FC236}">
                    <a16:creationId xmlns:a16="http://schemas.microsoft.com/office/drawing/2014/main" id="{3AC54ED4-BB72-41B1-A0C8-28F1C6F61D56}"/>
                  </a:ext>
                </a:extLst>
              </p:cNvPr>
              <p:cNvSpPr/>
              <p:nvPr/>
            </p:nvSpPr>
            <p:spPr bwMode="auto">
              <a:xfrm rot="19247508">
                <a:off x="4749259" y="3906053"/>
                <a:ext cx="102681" cy="143208"/>
              </a:xfrm>
              <a:prstGeom prst="rightArrow">
                <a:avLst/>
              </a:prstGeom>
              <a:solidFill>
                <a:srgbClr val="FF0000"/>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grpSp>
        <p:sp>
          <p:nvSpPr>
            <p:cNvPr id="26" name="Right Arrow 58">
              <a:extLst>
                <a:ext uri="{FF2B5EF4-FFF2-40B4-BE49-F238E27FC236}">
                  <a16:creationId xmlns:a16="http://schemas.microsoft.com/office/drawing/2014/main" id="{74047BF9-BC5E-4959-A98F-F9DA7B74BB88}"/>
                </a:ext>
              </a:extLst>
            </p:cNvPr>
            <p:cNvSpPr/>
            <p:nvPr/>
          </p:nvSpPr>
          <p:spPr bwMode="auto">
            <a:xfrm>
              <a:off x="3925287" y="4126568"/>
              <a:ext cx="102681" cy="143208"/>
            </a:xfrm>
            <a:prstGeom prst="rightArrow">
              <a:avLst/>
            </a:prstGeom>
            <a:solidFill>
              <a:srgbClr val="0071BC"/>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grpSp>
      <p:grpSp>
        <p:nvGrpSpPr>
          <p:cNvPr id="31" name="Group 30">
            <a:extLst>
              <a:ext uri="{FF2B5EF4-FFF2-40B4-BE49-F238E27FC236}">
                <a16:creationId xmlns:a16="http://schemas.microsoft.com/office/drawing/2014/main" id="{8FE1B1F6-F645-4D54-9A36-C6718B9F8B0E}"/>
              </a:ext>
            </a:extLst>
          </p:cNvPr>
          <p:cNvGrpSpPr/>
          <p:nvPr/>
        </p:nvGrpSpPr>
        <p:grpSpPr>
          <a:xfrm>
            <a:off x="3452385" y="2201652"/>
            <a:ext cx="2278187" cy="2475880"/>
            <a:chOff x="1972304" y="1566589"/>
            <a:chExt cx="2066296" cy="2210282"/>
          </a:xfrm>
        </p:grpSpPr>
        <p:grpSp>
          <p:nvGrpSpPr>
            <p:cNvPr id="32" name="Group 31">
              <a:extLst>
                <a:ext uri="{FF2B5EF4-FFF2-40B4-BE49-F238E27FC236}">
                  <a16:creationId xmlns:a16="http://schemas.microsoft.com/office/drawing/2014/main" id="{D26F3480-41C0-4599-B0C6-79E0A3FCE210}"/>
                </a:ext>
              </a:extLst>
            </p:cNvPr>
            <p:cNvGrpSpPr/>
            <p:nvPr/>
          </p:nvGrpSpPr>
          <p:grpSpPr>
            <a:xfrm>
              <a:off x="3200399" y="1566589"/>
              <a:ext cx="838201" cy="1113144"/>
              <a:chOff x="3200399" y="1566589"/>
              <a:chExt cx="838201" cy="1113144"/>
            </a:xfrm>
          </p:grpSpPr>
          <p:sp>
            <p:nvSpPr>
              <p:cNvPr id="36" name="Folded Corner 68">
                <a:extLst>
                  <a:ext uri="{FF2B5EF4-FFF2-40B4-BE49-F238E27FC236}">
                    <a16:creationId xmlns:a16="http://schemas.microsoft.com/office/drawing/2014/main" id="{7668E70F-6B58-43DB-B18A-302DF93296DD}"/>
                  </a:ext>
                </a:extLst>
              </p:cNvPr>
              <p:cNvSpPr/>
              <p:nvPr/>
            </p:nvSpPr>
            <p:spPr bwMode="auto">
              <a:xfrm flipV="1">
                <a:off x="3200399" y="1566589"/>
                <a:ext cx="838201" cy="1113144"/>
              </a:xfrm>
              <a:prstGeom prst="foldedCorner">
                <a:avLst>
                  <a:gd name="adj" fmla="val 32319"/>
                </a:avLst>
              </a:prstGeom>
              <a:noFill/>
              <a:ln w="19050" cap="flat" cmpd="sng" algn="ctr">
                <a:solidFill>
                  <a:srgbClr val="0071BC"/>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78720" fontAlgn="base">
                  <a:spcBef>
                    <a:spcPct val="0"/>
                  </a:spcBef>
                  <a:spcAft>
                    <a:spcPct val="0"/>
                  </a:spcAft>
                  <a:defRPr/>
                </a:pPr>
                <a:endParaRPr lang="en-US" sz="2500" kern="0" dirty="0">
                  <a:gradFill>
                    <a:gsLst>
                      <a:gs pos="0">
                        <a:srgbClr val="FFFFFF"/>
                      </a:gs>
                      <a:gs pos="100000">
                        <a:srgbClr val="FFFFFF"/>
                      </a:gs>
                    </a:gsLst>
                    <a:lin ang="5400000" scaled="0"/>
                  </a:gradFill>
                </a:endParaRPr>
              </a:p>
            </p:txBody>
          </p:sp>
          <p:sp>
            <p:nvSpPr>
              <p:cNvPr id="37" name="TextBox 36">
                <a:extLst>
                  <a:ext uri="{FF2B5EF4-FFF2-40B4-BE49-F238E27FC236}">
                    <a16:creationId xmlns:a16="http://schemas.microsoft.com/office/drawing/2014/main" id="{AD5C02B8-3257-4E9A-ADB5-06ECC621054D}"/>
                  </a:ext>
                </a:extLst>
              </p:cNvPr>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500" dirty="0" err="1">
                    <a:solidFill>
                      <a:srgbClr val="5F5F5F">
                        <a:alpha val="99000"/>
                      </a:srgbClr>
                    </a:solidFill>
                    <a:latin typeface="+mn-lt"/>
                  </a:rPr>
                  <a:t>Base.VHD</a:t>
                </a:r>
                <a:endParaRPr lang="en-US" sz="1500" dirty="0">
                  <a:solidFill>
                    <a:srgbClr val="5F5F5F">
                      <a:alpha val="99000"/>
                    </a:srgbClr>
                  </a:solidFill>
                  <a:latin typeface="+mn-lt"/>
                </a:endParaRPr>
              </a:p>
            </p:txBody>
          </p:sp>
        </p:grpSp>
        <p:sp>
          <p:nvSpPr>
            <p:cNvPr id="33" name="Right Arrow 65">
              <a:extLst>
                <a:ext uri="{FF2B5EF4-FFF2-40B4-BE49-F238E27FC236}">
                  <a16:creationId xmlns:a16="http://schemas.microsoft.com/office/drawing/2014/main" id="{7A137F40-83B3-4195-9EAA-87FF59C7A501}"/>
                </a:ext>
              </a:extLst>
            </p:cNvPr>
            <p:cNvSpPr/>
            <p:nvPr/>
          </p:nvSpPr>
          <p:spPr bwMode="auto">
            <a:xfrm rot="7222079">
              <a:off x="3264047" y="2606578"/>
              <a:ext cx="491654"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34" name="Freeform 66">
              <a:extLst>
                <a:ext uri="{FF2B5EF4-FFF2-40B4-BE49-F238E27FC236}">
                  <a16:creationId xmlns:a16="http://schemas.microsoft.com/office/drawing/2014/main" id="{61F007BC-9D94-41A2-8EFE-8121D288FD54}"/>
                </a:ext>
              </a:extLst>
            </p:cNvPr>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rgbClr val="8CC600"/>
            </a:solidFill>
            <a:ln w="25400" cap="flat" cmpd="sng" algn="ctr">
              <a:noFill/>
              <a:prstDash val="solid"/>
            </a:ln>
            <a:effectLst/>
          </p:spPr>
          <p:txBody>
            <a:bodyPr spcFirstLastPara="0" vert="horz" wrap="square" lIns="0" tIns="0" rIns="0" bIns="0" numCol="1" spcCol="1270" anchor="ctr" anchorCtr="0">
              <a:noAutofit/>
            </a:bodyPr>
            <a:lstStyle/>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Boot</a:t>
              </a:r>
            </a:p>
            <a:p>
              <a:pPr algn="ctr" defTabSz="808872" fontAlgn="base">
                <a:lnSpc>
                  <a:spcPct val="90000"/>
                </a:lnSpc>
                <a:spcBef>
                  <a:spcPct val="0"/>
                </a:spcBef>
                <a:spcAft>
                  <a:spcPct val="0"/>
                </a:spcAft>
                <a:defRPr/>
              </a:pPr>
              <a:r>
                <a:rPr lang="en-US" sz="1300" b="1" kern="0" dirty="0">
                  <a:ln>
                    <a:solidFill>
                      <a:srgbClr val="FFFFFF">
                        <a:alpha val="0"/>
                      </a:srgbClr>
                    </a:solidFill>
                  </a:ln>
                  <a:solidFill>
                    <a:srgbClr val="FFFFFF">
                      <a:alpha val="99000"/>
                    </a:srgbClr>
                  </a:solidFill>
                </a:rPr>
                <a:t>VM</a:t>
              </a:r>
            </a:p>
          </p:txBody>
        </p:sp>
        <p:sp>
          <p:nvSpPr>
            <p:cNvPr id="35" name="Right Arrow 67">
              <a:extLst>
                <a:ext uri="{FF2B5EF4-FFF2-40B4-BE49-F238E27FC236}">
                  <a16:creationId xmlns:a16="http://schemas.microsoft.com/office/drawing/2014/main" id="{9C8180C9-1B9D-4490-A3EE-54416B1A2487}"/>
                </a:ext>
              </a:extLst>
            </p:cNvPr>
            <p:cNvSpPr/>
            <p:nvPr/>
          </p:nvSpPr>
          <p:spPr bwMode="auto">
            <a:xfrm>
              <a:off x="1972304" y="1908516"/>
              <a:ext cx="923296"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grpSp>
      <p:grpSp>
        <p:nvGrpSpPr>
          <p:cNvPr id="38" name="Group 37">
            <a:extLst>
              <a:ext uri="{FF2B5EF4-FFF2-40B4-BE49-F238E27FC236}">
                <a16:creationId xmlns:a16="http://schemas.microsoft.com/office/drawing/2014/main" id="{706AC99E-CF6E-42C3-B9A8-3B4549CE16AB}"/>
              </a:ext>
            </a:extLst>
          </p:cNvPr>
          <p:cNvGrpSpPr/>
          <p:nvPr/>
        </p:nvGrpSpPr>
        <p:grpSpPr>
          <a:xfrm>
            <a:off x="6850525" y="2265363"/>
            <a:ext cx="3946769" cy="3241752"/>
            <a:chOff x="5054384" y="1623463"/>
            <a:chExt cx="3579685" cy="2893996"/>
          </a:xfrm>
        </p:grpSpPr>
        <p:sp>
          <p:nvSpPr>
            <p:cNvPr id="39" name="Right Arrow 71">
              <a:extLst>
                <a:ext uri="{FF2B5EF4-FFF2-40B4-BE49-F238E27FC236}">
                  <a16:creationId xmlns:a16="http://schemas.microsoft.com/office/drawing/2014/main" id="{5686252B-64DC-4F51-964F-B09077CDC927}"/>
                </a:ext>
              </a:extLst>
            </p:cNvPr>
            <p:cNvSpPr/>
            <p:nvPr/>
          </p:nvSpPr>
          <p:spPr bwMode="auto">
            <a:xfrm>
              <a:off x="5928754" y="3090423"/>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40" name="Freeform 24">
              <a:extLst>
                <a:ext uri="{FF2B5EF4-FFF2-40B4-BE49-F238E27FC236}">
                  <a16:creationId xmlns:a16="http://schemas.microsoft.com/office/drawing/2014/main" id="{08DE0C82-2CDE-4D5E-B74F-E96AFBD520EC}"/>
                </a:ext>
              </a:extLst>
            </p:cNvPr>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41" name="TextBox 40">
              <a:extLst>
                <a:ext uri="{FF2B5EF4-FFF2-40B4-BE49-F238E27FC236}">
                  <a16:creationId xmlns:a16="http://schemas.microsoft.com/office/drawing/2014/main" id="{373BC6D8-615D-4B3A-9287-8A5C59B58474}"/>
                </a:ext>
              </a:extLst>
            </p:cNvPr>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400" dirty="0">
                  <a:solidFill>
                    <a:srgbClr val="5F5F5F">
                      <a:alpha val="99000"/>
                    </a:srgbClr>
                  </a:solidFill>
                  <a:latin typeface="+mn-lt"/>
                </a:rPr>
                <a:t>Identical or similar deployment instances use a common OS image as a starting point</a:t>
              </a:r>
            </a:p>
          </p:txBody>
        </p:sp>
        <p:sp>
          <p:nvSpPr>
            <p:cNvPr id="42" name="Right Arrow 74">
              <a:extLst>
                <a:ext uri="{FF2B5EF4-FFF2-40B4-BE49-F238E27FC236}">
                  <a16:creationId xmlns:a16="http://schemas.microsoft.com/office/drawing/2014/main" id="{3033EE69-38BC-4CA0-8218-34775683DA05}"/>
                </a:ext>
              </a:extLst>
            </p:cNvPr>
            <p:cNvSpPr/>
            <p:nvPr/>
          </p:nvSpPr>
          <p:spPr bwMode="auto">
            <a:xfrm>
              <a:off x="5928754" y="2579873"/>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43" name="Right Arrow 75">
              <a:extLst>
                <a:ext uri="{FF2B5EF4-FFF2-40B4-BE49-F238E27FC236}">
                  <a16:creationId xmlns:a16="http://schemas.microsoft.com/office/drawing/2014/main" id="{1882DE07-DA11-48BC-8537-2A82FCA7EAC6}"/>
                </a:ext>
              </a:extLst>
            </p:cNvPr>
            <p:cNvSpPr/>
            <p:nvPr/>
          </p:nvSpPr>
          <p:spPr bwMode="auto">
            <a:xfrm>
              <a:off x="5928754" y="3598892"/>
              <a:ext cx="408438"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809149" fontAlgn="base">
                <a:spcBef>
                  <a:spcPts val="177"/>
                </a:spcBef>
                <a:spcAft>
                  <a:spcPct val="0"/>
                </a:spcAft>
                <a:defRPr/>
              </a:pPr>
              <a:endParaRPr lang="en-US" sz="2400" kern="0" dirty="0">
                <a:ln>
                  <a:solidFill>
                    <a:srgbClr val="FFFFFF">
                      <a:alpha val="0"/>
                    </a:srgbClr>
                  </a:solidFill>
                </a:ln>
                <a:solidFill>
                  <a:srgbClr val="FFFFFF"/>
                </a:solidFill>
              </a:endParaRPr>
            </a:p>
          </p:txBody>
        </p:sp>
        <p:sp>
          <p:nvSpPr>
            <p:cNvPr id="44" name="Freeform 24">
              <a:extLst>
                <a:ext uri="{FF2B5EF4-FFF2-40B4-BE49-F238E27FC236}">
                  <a16:creationId xmlns:a16="http://schemas.microsoft.com/office/drawing/2014/main" id="{FCF1826D-7FE1-4EDF-8B5A-E91586884CC7}"/>
                </a:ext>
              </a:extLst>
            </p:cNvPr>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45" name="Freeform 24">
              <a:extLst>
                <a:ext uri="{FF2B5EF4-FFF2-40B4-BE49-F238E27FC236}">
                  <a16:creationId xmlns:a16="http://schemas.microsoft.com/office/drawing/2014/main" id="{B0F6B62D-5311-42FB-BEA1-7EB703B55F66}"/>
                </a:ext>
              </a:extLst>
            </p:cNvPr>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46" name="TextBox 45">
              <a:extLst>
                <a:ext uri="{FF2B5EF4-FFF2-40B4-BE49-F238E27FC236}">
                  <a16:creationId xmlns:a16="http://schemas.microsoft.com/office/drawing/2014/main" id="{546FEB49-1B2A-421A-8918-E84E4FFE0517}"/>
                </a:ext>
              </a:extLst>
            </p:cNvPr>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9170">
                <a:defRPr/>
              </a:pPr>
              <a:r>
                <a:rPr lang="en-US" sz="1500" dirty="0">
                  <a:solidFill>
                    <a:srgbClr val="5F5F5F">
                      <a:alpha val="99000"/>
                    </a:srgbClr>
                  </a:solidFill>
                  <a:latin typeface="+mn-lt"/>
                </a:rPr>
                <a:t>Capture VM saves the customized image to your image library</a:t>
              </a:r>
            </a:p>
          </p:txBody>
        </p:sp>
      </p:grpSp>
    </p:spTree>
    <p:extLst>
      <p:ext uri="{BB962C8B-B14F-4D97-AF65-F5344CB8AC3E}">
        <p14:creationId xmlns:p14="http://schemas.microsoft.com/office/powerpoint/2010/main" val="42414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heme/theme1.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0.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1.xml><?xml version="1.0" encoding="utf-8"?>
<a:theme xmlns:a="http://schemas.openxmlformats.org/drawingml/2006/main" name="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5.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2_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alue>20</Value>
      <Value>26</Value>
      <Value>247</Value>
      <Value>169</Value>
      <Value>42</Value>
    </TaxCatchAll>
    <DocumentDescription xmlns="230e9df3-be65-4c73-a93b-d1236ebd677e">Use Azure IaaS as a starting point on your cloud journey. Azure offers IaaS +PaaS in one platform. IaaS provides flexibility, PaaS eliminates complexity. Use PaaS where you can, use IaaS where you need.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Vidya Shanmugam</DisplayName>
        <AccountId>52591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https://microsoft.sharepoint.com/sites/Infopedia_G01KC/Media/Thumbnails/G01KC-1-20381/iaasoverview.png</Url>
      <Description>/sites/Infopedia_G01KC/Media/Thumbnails/G01KC-1-20381/iaasoverview.png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G01KC-99682991-20382</_dlc_DocId>
    <_dlc_DocIdUrl xmlns="230e9df3-be65-4c73-a93b-d1236ebd677e">
      <Url>https://microsoft.sharepoint.com/sites/Infopedia_G01KC/_layouts/15/DocIdRedir.aspx?ID=G01KC-99682991-20382</Url>
      <Description>G01KC-99682991-20382</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18880be79a3feb740759fc36b95f249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9e264b23a33ce4f699136c49cce06ad6"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2478d1b8-79bf-461f-b8e8-704d21601f1a"/>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b3bc04a5-d503-43b1-b98c-a8cf663329d9"/>
    <ds:schemaRef ds:uri="http://schemas.microsoft.com/sharepoint/v3"/>
    <ds:schemaRef ds:uri="230e9df3-be65-4c73-a93b-d1236ebd677e"/>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EC632F80-729D-4F07-BE8D-ED2F63A1D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E8E17E-72BC-4427-A51D-7F3F971BE710}">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7395</TotalTime>
  <Words>9166</Words>
  <Application>Microsoft Office PowerPoint</Application>
  <PresentationFormat>Custom</PresentationFormat>
  <Paragraphs>990</Paragraphs>
  <Slides>24</Slides>
  <Notes>24</Notes>
  <HiddenSlides>4</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24</vt:i4>
      </vt:variant>
    </vt:vector>
  </HeadingPairs>
  <TitlesOfParts>
    <vt:vector size="47" baseType="lpstr">
      <vt:lpstr>Arial Unicode MS</vt:lpstr>
      <vt:lpstr>MS PGothic</vt:lpstr>
      <vt:lpstr>Segoe Pro Display Light</vt:lpstr>
      <vt:lpstr>Segoe Semibold</vt:lpstr>
      <vt:lpstr>Segoe UI </vt:lpstr>
      <vt:lpstr>Arial</vt:lpstr>
      <vt:lpstr>Calibri</vt:lpstr>
      <vt:lpstr>Consolas</vt:lpstr>
      <vt:lpstr>Segoe UI</vt:lpstr>
      <vt:lpstr>Segoe UI Light</vt:lpstr>
      <vt:lpstr>Segoe UI Semibold</vt:lpstr>
      <vt:lpstr>Wingdings</vt:lpstr>
      <vt:lpstr>1_5-50002_Ignite_Breakout_Template</vt:lpstr>
      <vt:lpstr>6-30537_Envision 2016 Concurrent Template_Dark</vt:lpstr>
      <vt:lpstr>2_5-50002_Ignite_Breakout_Template</vt:lpstr>
      <vt:lpstr>1_6-30537_Envision 2016 Concurrent Template_Dark</vt:lpstr>
      <vt:lpstr>1_5-30660_TR21_BO_CT_Template</vt:lpstr>
      <vt:lpstr>1_COLOR TEMPLATE</vt:lpstr>
      <vt:lpstr>2_MSVID_Dark_Cyan_16x9_2012-08-18</vt:lpstr>
      <vt:lpstr>C+E Deck</vt:lpstr>
      <vt:lpstr>2_Microsoft AzureCon 2015 Template - Color</vt:lpstr>
      <vt:lpstr>1_Server and Cloud 2013</vt:lpstr>
      <vt:lpstr>5-30545_S4_Template_16x9</vt:lpstr>
      <vt:lpstr>Infrastructure as a Service Overview</vt:lpstr>
      <vt:lpstr>IaaS Services</vt:lpstr>
      <vt:lpstr>Core services of Azure IaaS </vt:lpstr>
      <vt:lpstr>Compute families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Moving VMs to Azure</vt:lpstr>
      <vt:lpstr>Azure Networking</vt:lpstr>
      <vt:lpstr>Virtual Network</vt:lpstr>
      <vt:lpstr>Network Security Groups </vt:lpstr>
      <vt:lpstr>Azure Load Balancer </vt:lpstr>
      <vt:lpstr> Azure Resource Manager (ARM)</vt:lpstr>
      <vt:lpstr>Backup and DR</vt:lpstr>
      <vt:lpstr>Monitor systems and security</vt:lpstr>
      <vt:lpstr>Line of Business Applications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Infrastructure as a Service Overview V2</dc:title>
  <dc:subject>&lt;Speech title here&gt;</dc:subject>
  <dc:creator>Raquel Romano</dc:creator>
  <cp:keywords/>
  <dc:description>Template: Mitchell Derrey, Silverfox Productions_x000d_
Formatting: _x000d_
Audience Type:</dc:description>
  <cp:lastModifiedBy>Hyun Suk Shin (SEATTLE MTC)</cp:lastModifiedBy>
  <cp:revision>397</cp:revision>
  <cp:lastPrinted>2016-09-26T20:28:28Z</cp:lastPrinted>
  <dcterms:created xsi:type="dcterms:W3CDTF">2016-09-14T16:29:48Z</dcterms:created>
  <dcterms:modified xsi:type="dcterms:W3CDTF">2017-10-31T06:28:19Z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Audiences">
    <vt:lpwstr/>
  </property>
  <property fmtid="{D5CDD505-2E9C-101B-9397-08002B2CF9AE}" pid="15" name="Region">
    <vt:lpwstr/>
  </property>
  <property fmtid="{D5CDD505-2E9C-101B-9397-08002B2CF9AE}" pid="16" name="Confidentiality">
    <vt:lpwstr>247;#non-disclosure|bbbc96b5-28db-4fa8-9b87-269e6dfb4878</vt:lpwstr>
  </property>
  <property fmtid="{D5CDD505-2E9C-101B-9397-08002B2CF9AE}" pid="17" name="Industries">
    <vt:lpwstr/>
  </property>
  <property fmtid="{D5CDD505-2E9C-101B-9397-08002B2CF9AE}" pid="18" name="Roles">
    <vt:lpwstr/>
  </property>
  <property fmtid="{D5CDD505-2E9C-101B-9397-08002B2CF9AE}" pid="19" name="Competitors">
    <vt:lpwstr/>
  </property>
  <property fmtid="{D5CDD505-2E9C-101B-9397-08002B2CF9AE}" pid="20" name="SMSGDomain">
    <vt:lpwstr>20;#Microsoft Azure Domain|d600a391-d529-4311-892b-2c05c1ab2538</vt:lpwstr>
  </property>
  <property fmtid="{D5CDD505-2E9C-101B-9397-08002B2CF9AE}" pid="21" name="BusinessArchitecture">
    <vt:lpwstr/>
  </property>
  <property fmtid="{D5CDD505-2E9C-101B-9397-08002B2CF9AE}" pid="22" name="Products">
    <vt:lpwstr>26;#Microsoft Azure|669a3112-5edf-444b-a003-630063601f07</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Topics">
    <vt:lpwstr/>
  </property>
  <property fmtid="{D5CDD505-2E9C-101B-9397-08002B2CF9AE}" pid="27" name="Groups">
    <vt:lpwstr>42;#Cloud and Enterprise Marketing Group|4f75e184-e5aa-4234-a07f-b032d60df254</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885241d7-b4f0-4e71-8d33-8ea1fc4c3268</vt:lpwstr>
  </property>
  <property fmtid="{D5CDD505-2E9C-101B-9397-08002B2CF9AE}" pid="31" name="of67e5d4b76f4a9db8769983fda9cec0">
    <vt:lpwstr/>
  </property>
  <property fmtid="{D5CDD505-2E9C-101B-9397-08002B2CF9AE}" pid="32" name="NewsType">
    <vt:lpwstr/>
  </property>
  <property fmtid="{D5CDD505-2E9C-101B-9397-08002B2CF9AE}" pid="33" name="ItemType">
    <vt:lpwstr>169;#presentations|317da5a4-398e-4c38-b265-afd519770055</vt:lpwstr>
  </property>
  <property fmtid="{D5CDD505-2E9C-101B-9397-08002B2CF9AE}" pid="34" name="ga0c0bf70a6644469c61b3efa7025301">
    <vt:lpwstr/>
  </property>
  <property fmtid="{D5CDD505-2E9C-101B-9397-08002B2CF9AE}" pid="35" name="MSProducts">
    <vt:lpwstr/>
  </property>
  <property fmtid="{D5CDD505-2E9C-101B-9397-08002B2CF9AE}" pid="36" name="ExperienceContentType">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y fmtid="{D5CDD505-2E9C-101B-9397-08002B2CF9AE}" pid="52" name="MSIP_Label_f42aa342-8706-4288-bd11-ebb85995028c_Enabled">
    <vt:lpwstr>True</vt:lpwstr>
  </property>
  <property fmtid="{D5CDD505-2E9C-101B-9397-08002B2CF9AE}" pid="53" name="MSIP_Label_f42aa342-8706-4288-bd11-ebb85995028c_SiteId">
    <vt:lpwstr>72f988bf-86f1-41af-91ab-2d7cd011db47</vt:lpwstr>
  </property>
  <property fmtid="{D5CDD505-2E9C-101B-9397-08002B2CF9AE}" pid="54" name="MSIP_Label_f42aa342-8706-4288-bd11-ebb85995028c_Owner">
    <vt:lpwstr>hyssh@microsoft.com</vt:lpwstr>
  </property>
  <property fmtid="{D5CDD505-2E9C-101B-9397-08002B2CF9AE}" pid="55" name="MSIP_Label_f42aa342-8706-4288-bd11-ebb85995028c_SetDate">
    <vt:lpwstr>2017-10-31T05:47:35.3242188Z</vt:lpwstr>
  </property>
  <property fmtid="{D5CDD505-2E9C-101B-9397-08002B2CF9AE}" pid="56" name="MSIP_Label_f42aa342-8706-4288-bd11-ebb85995028c_Name">
    <vt:lpwstr>General</vt:lpwstr>
  </property>
  <property fmtid="{D5CDD505-2E9C-101B-9397-08002B2CF9AE}" pid="57" name="MSIP_Label_f42aa342-8706-4288-bd11-ebb85995028c_Application">
    <vt:lpwstr>Microsoft Azure Information Protection</vt:lpwstr>
  </property>
  <property fmtid="{D5CDD505-2E9C-101B-9397-08002B2CF9AE}" pid="58" name="MSIP_Label_f42aa342-8706-4288-bd11-ebb85995028c_Extended_MSFT_Method">
    <vt:lpwstr>Automatic</vt:lpwstr>
  </property>
  <property fmtid="{D5CDD505-2E9C-101B-9397-08002B2CF9AE}" pid="59" name="Sensitivity">
    <vt:lpwstr>General</vt:lpwstr>
  </property>
</Properties>
</file>